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282" r:id="rId5"/>
    <p:sldId id="301" r:id="rId6"/>
    <p:sldId id="393" r:id="rId7"/>
    <p:sldId id="473" r:id="rId8"/>
    <p:sldId id="474" r:id="rId9"/>
    <p:sldId id="475" r:id="rId10"/>
    <p:sldId id="476" r:id="rId11"/>
    <p:sldId id="477" r:id="rId12"/>
    <p:sldId id="478" r:id="rId13"/>
    <p:sldId id="449" r:id="rId14"/>
    <p:sldId id="479" r:id="rId15"/>
    <p:sldId id="481" r:id="rId16"/>
    <p:sldId id="480" r:id="rId17"/>
    <p:sldId id="482" r:id="rId18"/>
    <p:sldId id="483" r:id="rId19"/>
    <p:sldId id="484" r:id="rId20"/>
    <p:sldId id="485" r:id="rId21"/>
    <p:sldId id="486" r:id="rId22"/>
    <p:sldId id="487" r:id="rId23"/>
    <p:sldId id="488" r:id="rId24"/>
    <p:sldId id="489" r:id="rId25"/>
    <p:sldId id="490" r:id="rId26"/>
    <p:sldId id="491" r:id="rId27"/>
    <p:sldId id="492" r:id="rId28"/>
    <p:sldId id="493" r:id="rId29"/>
    <p:sldId id="494" r:id="rId30"/>
    <p:sldId id="495" r:id="rId31"/>
    <p:sldId id="499" r:id="rId32"/>
    <p:sldId id="496" r:id="rId33"/>
    <p:sldId id="497" r:id="rId34"/>
    <p:sldId id="498" r:id="rId35"/>
    <p:sldId id="296"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2" autoAdjust="0"/>
    <p:restoredTop sz="94828" autoAdjust="0"/>
  </p:normalViewPr>
  <p:slideViewPr>
    <p:cSldViewPr snapToGrid="0">
      <p:cViewPr>
        <p:scale>
          <a:sx n="78" d="100"/>
          <a:sy n="78" d="100"/>
        </p:scale>
        <p:origin x="1280" y="29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CB070B-93E8-4E3F-93BA-4C6F4F890423}" type="datetime1">
              <a:rPr lang="es-ES" smtClean="0"/>
              <a:t>19/2/20</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EAA754-C899-4020-AF30-0F80416D4F92}" type="datetime1">
              <a:rPr lang="es-ES" noProof="0" smtClean="0"/>
              <a:t>19/2/20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a:t>
            </a:fld>
            <a:endParaRPr lang="es-E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10</a:t>
            </a:fld>
            <a:endParaRPr lang="es-ES"/>
          </a:p>
        </p:txBody>
      </p:sp>
    </p:spTree>
    <p:extLst>
      <p:ext uri="{BB962C8B-B14F-4D97-AF65-F5344CB8AC3E}">
        <p14:creationId xmlns:p14="http://schemas.microsoft.com/office/powerpoint/2010/main" val="321979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12</a:t>
            </a:fld>
            <a:endParaRPr lang="es-ES"/>
          </a:p>
        </p:txBody>
      </p:sp>
    </p:spTree>
    <p:extLst>
      <p:ext uri="{BB962C8B-B14F-4D97-AF65-F5344CB8AC3E}">
        <p14:creationId xmlns:p14="http://schemas.microsoft.com/office/powerpoint/2010/main" val="2131478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13</a:t>
            </a:fld>
            <a:endParaRPr lang="es-ES"/>
          </a:p>
        </p:txBody>
      </p:sp>
    </p:spTree>
    <p:extLst>
      <p:ext uri="{BB962C8B-B14F-4D97-AF65-F5344CB8AC3E}">
        <p14:creationId xmlns:p14="http://schemas.microsoft.com/office/powerpoint/2010/main" val="1268677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14</a:t>
            </a:fld>
            <a:endParaRPr lang="es-ES"/>
          </a:p>
        </p:txBody>
      </p:sp>
    </p:spTree>
    <p:extLst>
      <p:ext uri="{BB962C8B-B14F-4D97-AF65-F5344CB8AC3E}">
        <p14:creationId xmlns:p14="http://schemas.microsoft.com/office/powerpoint/2010/main" val="280823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15</a:t>
            </a:fld>
            <a:endParaRPr lang="es-ES"/>
          </a:p>
        </p:txBody>
      </p:sp>
    </p:spTree>
    <p:extLst>
      <p:ext uri="{BB962C8B-B14F-4D97-AF65-F5344CB8AC3E}">
        <p14:creationId xmlns:p14="http://schemas.microsoft.com/office/powerpoint/2010/main" val="814169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16</a:t>
            </a:fld>
            <a:endParaRPr lang="es-ES"/>
          </a:p>
        </p:txBody>
      </p:sp>
    </p:spTree>
    <p:extLst>
      <p:ext uri="{BB962C8B-B14F-4D97-AF65-F5344CB8AC3E}">
        <p14:creationId xmlns:p14="http://schemas.microsoft.com/office/powerpoint/2010/main" val="4142152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17</a:t>
            </a:fld>
            <a:endParaRPr lang="es-ES"/>
          </a:p>
        </p:txBody>
      </p:sp>
    </p:spTree>
    <p:extLst>
      <p:ext uri="{BB962C8B-B14F-4D97-AF65-F5344CB8AC3E}">
        <p14:creationId xmlns:p14="http://schemas.microsoft.com/office/powerpoint/2010/main" val="1990515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18</a:t>
            </a:fld>
            <a:endParaRPr lang="es-ES"/>
          </a:p>
        </p:txBody>
      </p:sp>
    </p:spTree>
    <p:extLst>
      <p:ext uri="{BB962C8B-B14F-4D97-AF65-F5344CB8AC3E}">
        <p14:creationId xmlns:p14="http://schemas.microsoft.com/office/powerpoint/2010/main" val="3856957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19</a:t>
            </a:fld>
            <a:endParaRPr lang="es-ES"/>
          </a:p>
        </p:txBody>
      </p:sp>
    </p:spTree>
    <p:extLst>
      <p:ext uri="{BB962C8B-B14F-4D97-AF65-F5344CB8AC3E}">
        <p14:creationId xmlns:p14="http://schemas.microsoft.com/office/powerpoint/2010/main" val="3162831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20</a:t>
            </a:fld>
            <a:endParaRPr lang="es-ES"/>
          </a:p>
        </p:txBody>
      </p:sp>
    </p:spTree>
    <p:extLst>
      <p:ext uri="{BB962C8B-B14F-4D97-AF65-F5344CB8AC3E}">
        <p14:creationId xmlns:p14="http://schemas.microsoft.com/office/powerpoint/2010/main" val="1887915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a:t>
            </a:fld>
            <a:endParaRPr lang="es-ES"/>
          </a:p>
        </p:txBody>
      </p:sp>
    </p:spTree>
    <p:extLst>
      <p:ext uri="{BB962C8B-B14F-4D97-AF65-F5344CB8AC3E}">
        <p14:creationId xmlns:p14="http://schemas.microsoft.com/office/powerpoint/2010/main" val="303027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21</a:t>
            </a:fld>
            <a:endParaRPr lang="es-ES"/>
          </a:p>
        </p:txBody>
      </p:sp>
    </p:spTree>
    <p:extLst>
      <p:ext uri="{BB962C8B-B14F-4D97-AF65-F5344CB8AC3E}">
        <p14:creationId xmlns:p14="http://schemas.microsoft.com/office/powerpoint/2010/main" val="2563650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22</a:t>
            </a:fld>
            <a:endParaRPr lang="es-ES"/>
          </a:p>
        </p:txBody>
      </p:sp>
    </p:spTree>
    <p:extLst>
      <p:ext uri="{BB962C8B-B14F-4D97-AF65-F5344CB8AC3E}">
        <p14:creationId xmlns:p14="http://schemas.microsoft.com/office/powerpoint/2010/main" val="1164516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23</a:t>
            </a:fld>
            <a:endParaRPr lang="es-ES"/>
          </a:p>
        </p:txBody>
      </p:sp>
    </p:spTree>
    <p:extLst>
      <p:ext uri="{BB962C8B-B14F-4D97-AF65-F5344CB8AC3E}">
        <p14:creationId xmlns:p14="http://schemas.microsoft.com/office/powerpoint/2010/main" val="257645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24</a:t>
            </a:fld>
            <a:endParaRPr lang="es-ES"/>
          </a:p>
        </p:txBody>
      </p:sp>
    </p:spTree>
    <p:extLst>
      <p:ext uri="{BB962C8B-B14F-4D97-AF65-F5344CB8AC3E}">
        <p14:creationId xmlns:p14="http://schemas.microsoft.com/office/powerpoint/2010/main" val="2082457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25</a:t>
            </a:fld>
            <a:endParaRPr lang="es-ES"/>
          </a:p>
        </p:txBody>
      </p:sp>
    </p:spTree>
    <p:extLst>
      <p:ext uri="{BB962C8B-B14F-4D97-AF65-F5344CB8AC3E}">
        <p14:creationId xmlns:p14="http://schemas.microsoft.com/office/powerpoint/2010/main" val="2793848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26</a:t>
            </a:fld>
            <a:endParaRPr lang="es-ES"/>
          </a:p>
        </p:txBody>
      </p:sp>
    </p:spTree>
    <p:extLst>
      <p:ext uri="{BB962C8B-B14F-4D97-AF65-F5344CB8AC3E}">
        <p14:creationId xmlns:p14="http://schemas.microsoft.com/office/powerpoint/2010/main" val="2497888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27</a:t>
            </a:fld>
            <a:endParaRPr lang="es-ES"/>
          </a:p>
        </p:txBody>
      </p:sp>
    </p:spTree>
    <p:extLst>
      <p:ext uri="{BB962C8B-B14F-4D97-AF65-F5344CB8AC3E}">
        <p14:creationId xmlns:p14="http://schemas.microsoft.com/office/powerpoint/2010/main" val="57707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28</a:t>
            </a:fld>
            <a:endParaRPr lang="es-ES"/>
          </a:p>
        </p:txBody>
      </p:sp>
    </p:spTree>
    <p:extLst>
      <p:ext uri="{BB962C8B-B14F-4D97-AF65-F5344CB8AC3E}">
        <p14:creationId xmlns:p14="http://schemas.microsoft.com/office/powerpoint/2010/main" val="2664613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29</a:t>
            </a:fld>
            <a:endParaRPr lang="es-ES"/>
          </a:p>
        </p:txBody>
      </p:sp>
    </p:spTree>
    <p:extLst>
      <p:ext uri="{BB962C8B-B14F-4D97-AF65-F5344CB8AC3E}">
        <p14:creationId xmlns:p14="http://schemas.microsoft.com/office/powerpoint/2010/main" val="26437293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30</a:t>
            </a:fld>
            <a:endParaRPr lang="es-ES"/>
          </a:p>
        </p:txBody>
      </p:sp>
    </p:spTree>
    <p:extLst>
      <p:ext uri="{BB962C8B-B14F-4D97-AF65-F5344CB8AC3E}">
        <p14:creationId xmlns:p14="http://schemas.microsoft.com/office/powerpoint/2010/main" val="223994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a:t>
            </a:fld>
            <a:endParaRPr lang="es-ES"/>
          </a:p>
        </p:txBody>
      </p:sp>
    </p:spTree>
    <p:extLst>
      <p:ext uri="{BB962C8B-B14F-4D97-AF65-F5344CB8AC3E}">
        <p14:creationId xmlns:p14="http://schemas.microsoft.com/office/powerpoint/2010/main" val="2162287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31</a:t>
            </a:fld>
            <a:endParaRPr lang="es-ES"/>
          </a:p>
        </p:txBody>
      </p:sp>
    </p:spTree>
    <p:extLst>
      <p:ext uri="{BB962C8B-B14F-4D97-AF65-F5344CB8AC3E}">
        <p14:creationId xmlns:p14="http://schemas.microsoft.com/office/powerpoint/2010/main" val="3311043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32</a:t>
            </a:fld>
            <a:endParaRPr lang="es-ES"/>
          </a:p>
        </p:txBody>
      </p:sp>
    </p:spTree>
    <p:extLst>
      <p:ext uri="{BB962C8B-B14F-4D97-AF65-F5344CB8AC3E}">
        <p14:creationId xmlns:p14="http://schemas.microsoft.com/office/powerpoint/2010/main" val="1309949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a:t>
            </a:fld>
            <a:endParaRPr lang="es-ES"/>
          </a:p>
        </p:txBody>
      </p:sp>
    </p:spTree>
    <p:extLst>
      <p:ext uri="{BB962C8B-B14F-4D97-AF65-F5344CB8AC3E}">
        <p14:creationId xmlns:p14="http://schemas.microsoft.com/office/powerpoint/2010/main" val="1459798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a:t>
            </a:fld>
            <a:endParaRPr lang="es-ES"/>
          </a:p>
        </p:txBody>
      </p:sp>
    </p:spTree>
    <p:extLst>
      <p:ext uri="{BB962C8B-B14F-4D97-AF65-F5344CB8AC3E}">
        <p14:creationId xmlns:p14="http://schemas.microsoft.com/office/powerpoint/2010/main" val="4202365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a:t>
            </a:fld>
            <a:endParaRPr lang="es-ES"/>
          </a:p>
        </p:txBody>
      </p:sp>
    </p:spTree>
    <p:extLst>
      <p:ext uri="{BB962C8B-B14F-4D97-AF65-F5344CB8AC3E}">
        <p14:creationId xmlns:p14="http://schemas.microsoft.com/office/powerpoint/2010/main" val="378360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a:t>
            </a:fld>
            <a:endParaRPr lang="es-ES"/>
          </a:p>
        </p:txBody>
      </p:sp>
    </p:spTree>
    <p:extLst>
      <p:ext uri="{BB962C8B-B14F-4D97-AF65-F5344CB8AC3E}">
        <p14:creationId xmlns:p14="http://schemas.microsoft.com/office/powerpoint/2010/main" val="1790298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8</a:t>
            </a:fld>
            <a:endParaRPr lang="es-ES"/>
          </a:p>
        </p:txBody>
      </p:sp>
    </p:spTree>
    <p:extLst>
      <p:ext uri="{BB962C8B-B14F-4D97-AF65-F5344CB8AC3E}">
        <p14:creationId xmlns:p14="http://schemas.microsoft.com/office/powerpoint/2010/main" val="3305937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9</a:t>
            </a:fld>
            <a:endParaRPr lang="es-ES"/>
          </a:p>
        </p:txBody>
      </p:sp>
    </p:spTree>
    <p:extLst>
      <p:ext uri="{BB962C8B-B14F-4D97-AF65-F5344CB8AC3E}">
        <p14:creationId xmlns:p14="http://schemas.microsoft.com/office/powerpoint/2010/main" val="1449445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equeña">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9" name="Subtítulo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a:p>
        </p:txBody>
      </p:sp>
      <p:sp>
        <p:nvSpPr>
          <p:cNvPr id="6" name="Título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defRPr>
            </a:lvl1pPr>
          </a:lstStyle>
          <a:p>
            <a:pPr rtl="0"/>
            <a:r>
              <a:rPr lang="en-US" noProof="0"/>
              <a:t>Click to edit Master title style</a:t>
            </a:r>
            <a:endParaRPr lang="es-ES" noProof="0"/>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10" name="Marcador de contenido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contenido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contenido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texto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9" name="Marcador de posición de contenido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imagen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l título">
    <p:bg bwMode="auto">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grande">
    <p:bg>
      <p:bgPr>
        <a:solidFill>
          <a:schemeClr val="bg1"/>
        </a:solidFill>
        <a:effectLst/>
      </p:bgPr>
    </p:bg>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8" name="Marcador de posición de imagen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
        <p:nvSpPr>
          <p:cNvPr id="9" name="Marcador de posición de imagen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Título 5">
            <a:extLst>
              <a:ext uri="{FF2B5EF4-FFF2-40B4-BE49-F238E27FC236}">
                <a16:creationId xmlns:a16="http://schemas.microsoft.com/office/drawing/2014/main" id="{7F4F1543-153D-4F77-A4A9-C9BBA1C2052E}"/>
              </a:ext>
            </a:extLst>
          </p:cNvPr>
          <p:cNvSpPr>
            <a:spLocks noGrp="1"/>
          </p:cNvSpPr>
          <p:nvPr>
            <p:ph type="title" hasCustomPrompt="1"/>
          </p:nvPr>
        </p:nvSpPr>
        <p:spPr>
          <a:xfrm>
            <a:off x="432000" y="432000"/>
            <a:ext cx="9131100" cy="432000"/>
          </a:xfrm>
        </p:spPr>
        <p:txBody>
          <a:bodyPr rtlCol="0"/>
          <a:lstStyle/>
          <a:p>
            <a:pPr rtl="0"/>
            <a:r>
              <a:rPr lang="es-ES" noProof="0"/>
              <a:t>Haga clic para editar el estilo de título del patrón</a:t>
            </a:r>
          </a:p>
        </p:txBody>
      </p:sp>
      <p:sp>
        <p:nvSpPr>
          <p:cNvPr id="11" name="Subtítu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con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5" name="Título 4">
            <a:extLst>
              <a:ext uri="{FF2B5EF4-FFF2-40B4-BE49-F238E27FC236}">
                <a16:creationId xmlns:a16="http://schemas.microsoft.com/office/drawing/2014/main" id="{16EFF903-F1F3-440A-B12C-9FD51606B03D}"/>
              </a:ext>
            </a:extLst>
          </p:cNvPr>
          <p:cNvSpPr>
            <a:spLocks noGrp="1"/>
          </p:cNvSpPr>
          <p:nvPr>
            <p:ph type="title" hasCustomPrompt="1"/>
          </p:nvPr>
        </p:nvSpPr>
        <p:spPr/>
        <p:txBody>
          <a:bodyPr rtlCol="0"/>
          <a:lstStyle/>
          <a:p>
            <a:pPr rtl="0"/>
            <a:r>
              <a:rPr lang="es-ES" noProof="0"/>
              <a:t>Haga clic para editar el estilo de título del patrón</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s-ES" noProof="0"/>
              <a:t>Gracias</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tex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12" name="Marcador de tex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3" name="Marcador de tex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4" name="Marcador de tex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s-ES" noProof="0" smtClean="0"/>
              <a:pPr rtl="0"/>
              <a:t>‹Nº›</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s-ES" sz="1600" b="1" spc="-100" noProof="0" dirty="0">
                <a:solidFill>
                  <a:schemeClr val="tx1">
                    <a:lumMod val="50000"/>
                    <a:lumOff val="50000"/>
                  </a:schemeClr>
                </a:solidFill>
                <a:latin typeface="Corbel" panose="020B0503020204020204" pitchFamily="34" charset="0"/>
              </a:rPr>
              <a:t>ESTADÍSTICA</a:t>
            </a:r>
            <a:r>
              <a:rPr lang="es-ES" sz="1600" b="1" spc="-100" noProof="0" dirty="0">
                <a:solidFill>
                  <a:schemeClr val="accent1"/>
                </a:solidFill>
                <a:latin typeface="Corbel" panose="020B0503020204020204" pitchFamily="34" charset="0"/>
              </a:rPr>
              <a:t> </a:t>
            </a:r>
            <a:endParaRPr lang="es-ES" sz="1600" b="1" spc="-100" noProof="0" dirty="0">
              <a:solidFill>
                <a:schemeClr val="tx1"/>
              </a:solidFill>
              <a:latin typeface="Corbel" panose="020B0503020204020204" pitchFamily="34" charset="0"/>
            </a:endParaRPr>
          </a:p>
          <a:p>
            <a:pPr algn="r" rtl="0">
              <a:lnSpc>
                <a:spcPts val="1400"/>
              </a:lnSpc>
            </a:pPr>
            <a:r>
              <a:rPr lang="es-ES" sz="1600" b="1" spc="-100" noProof="0" dirty="0">
                <a:solidFill>
                  <a:schemeClr val="tx1"/>
                </a:solidFill>
                <a:latin typeface="Corbel" panose="020B0503020204020204" pitchFamily="34" charset="0"/>
              </a:rPr>
              <a:t>UPV</a:t>
            </a:r>
          </a:p>
        </p:txBody>
      </p:sp>
      <p:sp>
        <p:nvSpPr>
          <p:cNvPr id="8" name="Rectángulo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image" Target="../media/image39.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9.tiff"/><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2.tiff"/><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B5C9CEF-C367-4D81-ACCC-F19BFAF6DF11}"/>
              </a:ext>
            </a:extLst>
          </p:cNvPr>
          <p:cNvPicPr>
            <a:picLocks noGrp="1" noChangeAspect="1"/>
          </p:cNvPicPr>
          <p:nvPr>
            <p:ph type="pic" sz="quarter" idx="13"/>
          </p:nvPr>
        </p:nvPicPr>
        <p:blipFill>
          <a:blip r:embed="rId3">
            <a:grayscl/>
          </a:blip>
          <a:srcRect l="33" r="33"/>
          <a:stretch>
            <a:fillRect/>
          </a:stretch>
        </p:blipFill>
        <p:spPr>
          <a:prstGeom prst="rect">
            <a:avLst/>
          </a:prstGeom>
        </p:spPr>
      </p:pic>
      <p:sp>
        <p:nvSpPr>
          <p:cNvPr id="16" name="Cuadro de texto 15">
            <a:extLst>
              <a:ext uri="{FF2B5EF4-FFF2-40B4-BE49-F238E27FC236}">
                <a16:creationId xmlns:a16="http://schemas.microsoft.com/office/drawing/2014/main" id="{E2F2BFDF-E9F2-4569-A9F2-E1FFCB7FB82D}"/>
              </a:ext>
            </a:extLst>
          </p:cNvPr>
          <p:cNvSpPr txBox="1"/>
          <p:nvPr/>
        </p:nvSpPr>
        <p:spPr>
          <a:xfrm>
            <a:off x="4620127" y="5938788"/>
            <a:ext cx="2465114" cy="232410"/>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Grado en Ingeniería  Informática</a:t>
            </a:r>
            <a:endParaRPr lang="es-ES" sz="1600" b="1" spc="-100" dirty="0">
              <a:solidFill>
                <a:schemeClr val="tx1"/>
              </a:solidFill>
              <a:latin typeface="Corbel" panose="020B0503020204020204" pitchFamily="34" charset="0"/>
            </a:endParaRPr>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742288"/>
            <a:ext cx="6798250" cy="2278478"/>
          </a:xfrm>
        </p:spPr>
        <p:txBody>
          <a:bodyPr rtlCol="0"/>
          <a:lstStyle/>
          <a:p>
            <a:pPr rtl="0"/>
            <a:r>
              <a:rPr lang="es-ES" dirty="0"/>
              <a:t>Distribuciones de probabilidad discretas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11904" y="4026716"/>
            <a:ext cx="3401478" cy="1815861"/>
          </a:xfrm>
        </p:spPr>
        <p:txBody>
          <a:bodyPr rtlCol="0"/>
          <a:lstStyle/>
          <a:p>
            <a:pPr rtl="0"/>
            <a:endParaRPr lang="es-ES" dirty="0"/>
          </a:p>
        </p:txBody>
      </p:sp>
      <p:pic>
        <p:nvPicPr>
          <p:cNvPr id="1026" name="Picture 2" descr="Resultado de imagen de upv logo">
            <a:extLst>
              <a:ext uri="{FF2B5EF4-FFF2-40B4-BE49-F238E27FC236}">
                <a16:creationId xmlns:a16="http://schemas.microsoft.com/office/drawing/2014/main" id="{B684549A-8235-4189-8E81-DE7ABB4D904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77382" y="4285852"/>
            <a:ext cx="3670521" cy="1297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Logo_2">
            <a:extLst>
              <a:ext uri="{FF2B5EF4-FFF2-40B4-BE49-F238E27FC236}">
                <a16:creationId xmlns:a16="http://schemas.microsoft.com/office/drawing/2014/main" id="{CD8D66E2-91D2-4390-B5A7-AEB62F9D38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3382" y="6171198"/>
            <a:ext cx="1524000" cy="44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Ejemplos función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10</a:t>
            </a:fld>
            <a:endParaRPr lang="es-ES" noProof="1"/>
          </a:p>
        </p:txBody>
      </p:sp>
      <p:pic>
        <p:nvPicPr>
          <p:cNvPr id="1034" name="Picture 10" descr="/var/folders/6t/2mz5p7fj3m38n_t_lmp74hqr0000gn/T/com.microsoft.Powerpoint/WebArchiveCopyPasteTempFiles/plot.png?width=500&amp;height=355&amp;randomizer=1164956461">
            <a:extLst>
              <a:ext uri="{FF2B5EF4-FFF2-40B4-BE49-F238E27FC236}">
                <a16:creationId xmlns:a16="http://schemas.microsoft.com/office/drawing/2014/main" id="{8C166F62-1C2B-F848-9435-CC6090775E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20" t="8433" r="6281" b="15720"/>
          <a:stretch/>
        </p:blipFill>
        <p:spPr bwMode="auto">
          <a:xfrm>
            <a:off x="4668253" y="889299"/>
            <a:ext cx="4102769" cy="25902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var/folders/6t/2mz5p7fj3m38n_t_lmp74hqr0000gn/T/com.microsoft.Powerpoint/WebArchiveCopyPasteTempFiles/plot.png?width=500&amp;height=355&amp;randomizer=1992572352">
            <a:extLst>
              <a:ext uri="{FF2B5EF4-FFF2-40B4-BE49-F238E27FC236}">
                <a16:creationId xmlns:a16="http://schemas.microsoft.com/office/drawing/2014/main" id="{29D03F6B-0783-A946-85EB-1077208420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009" r="7356"/>
          <a:stretch/>
        </p:blipFill>
        <p:spPr bwMode="auto">
          <a:xfrm>
            <a:off x="122394" y="864000"/>
            <a:ext cx="4545859" cy="32048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ar/folders/6t/2mz5p7fj3m38n_t_lmp74hqr0000gn/T/com.microsoft.Powerpoint/WebArchiveCopyPasteTempFiles/plot.png?width=500&amp;height=355&amp;randomizer=1205048739">
            <a:extLst>
              <a:ext uri="{FF2B5EF4-FFF2-40B4-BE49-F238E27FC236}">
                <a16:creationId xmlns:a16="http://schemas.microsoft.com/office/drawing/2014/main" id="{93B91587-EAFF-C346-A593-D75B96DDDB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752" b="17616"/>
          <a:stretch/>
        </p:blipFill>
        <p:spPr bwMode="auto">
          <a:xfrm>
            <a:off x="34957" y="3504798"/>
            <a:ext cx="4995902" cy="261180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var/folders/6t/2mz5p7fj3m38n_t_lmp74hqr0000gn/T/com.microsoft.Powerpoint/WebArchiveCopyPasteTempFiles/plot.png?width=500&amp;height=355&amp;randomizer=1996953796">
            <a:extLst>
              <a:ext uri="{FF2B5EF4-FFF2-40B4-BE49-F238E27FC236}">
                <a16:creationId xmlns:a16="http://schemas.microsoft.com/office/drawing/2014/main" id="{1DA88CFB-FFCF-6742-B458-FA454B9746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337" t="7873" r="7084" b="15620"/>
          <a:stretch/>
        </p:blipFill>
        <p:spPr bwMode="auto">
          <a:xfrm>
            <a:off x="4656221" y="3496043"/>
            <a:ext cx="4334590" cy="275133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ar/folders/6t/2mz5p7fj3m38n_t_lmp74hqr0000gn/T/com.microsoft.Powerpoint/WebArchiveCopyPasteTempFiles/plot.png?width=500&amp;height=355&amp;randomizer=1329063162">
            <a:extLst>
              <a:ext uri="{FF2B5EF4-FFF2-40B4-BE49-F238E27FC236}">
                <a16:creationId xmlns:a16="http://schemas.microsoft.com/office/drawing/2014/main" id="{03623F36-7EE5-DB4C-9524-053FFE5B7D2C}"/>
              </a:ext>
            </a:extLst>
          </p:cNvPr>
          <p:cNvPicPr>
            <a:picLocks noGrp="1" noChangeAspect="1" noChangeArrowheads="1"/>
          </p:cNvPicPr>
          <p:nvPr>
            <p:ph idx="1"/>
          </p:nvPr>
        </p:nvPicPr>
        <p:blipFill rotWithShape="1">
          <a:blip r:embed="rId7">
            <a:extLst>
              <a:ext uri="{28A0092B-C50C-407E-A947-70E740481C1C}">
                <a14:useLocalDpi xmlns:a14="http://schemas.microsoft.com/office/drawing/2010/main" val="0"/>
              </a:ext>
            </a:extLst>
          </a:blip>
          <a:srcRect l="7773" t="7658" r="6724" b="17145"/>
          <a:stretch/>
        </p:blipFill>
        <p:spPr bwMode="auto">
          <a:xfrm>
            <a:off x="8713846" y="2544236"/>
            <a:ext cx="3456888" cy="215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5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53DCC-E3B8-DD47-95A8-6AC0F061B4FF}"/>
              </a:ext>
            </a:extLst>
          </p:cNvPr>
          <p:cNvSpPr>
            <a:spLocks noGrp="1"/>
          </p:cNvSpPr>
          <p:nvPr>
            <p:ph type="title"/>
          </p:nvPr>
        </p:nvSpPr>
        <p:spPr/>
        <p:txBody>
          <a:bodyPr/>
          <a:lstStyle/>
          <a:p>
            <a:r>
              <a:rPr lang="es-ES" dirty="0"/>
              <a:t>Ejemplos función probabilidad</a:t>
            </a:r>
          </a:p>
        </p:txBody>
      </p:sp>
      <p:sp>
        <p:nvSpPr>
          <p:cNvPr id="3" name="Marcador de texto 2">
            <a:extLst>
              <a:ext uri="{FF2B5EF4-FFF2-40B4-BE49-F238E27FC236}">
                <a16:creationId xmlns:a16="http://schemas.microsoft.com/office/drawing/2014/main" id="{DEF7F85C-F9FD-2F42-BD70-5A5F064F03E7}"/>
              </a:ext>
            </a:extLst>
          </p:cNvPr>
          <p:cNvSpPr>
            <a:spLocks noGrp="1"/>
          </p:cNvSpPr>
          <p:nvPr>
            <p:ph type="body" sz="quarter" idx="32"/>
          </p:nvPr>
        </p:nvSpPr>
        <p:spPr/>
        <p:txBody>
          <a:bodyPr/>
          <a:lstStyle/>
          <a:p>
            <a:endParaRPr lang="es-ES"/>
          </a:p>
        </p:txBody>
      </p:sp>
      <p:sp>
        <p:nvSpPr>
          <p:cNvPr id="4" name="Marcador de contenido 3">
            <a:extLst>
              <a:ext uri="{FF2B5EF4-FFF2-40B4-BE49-F238E27FC236}">
                <a16:creationId xmlns:a16="http://schemas.microsoft.com/office/drawing/2014/main" id="{DC27830B-FEAD-944A-B89F-253F3FD45AD6}"/>
              </a:ext>
            </a:extLst>
          </p:cNvPr>
          <p:cNvSpPr>
            <a:spLocks noGrp="1"/>
          </p:cNvSpPr>
          <p:nvPr>
            <p:ph idx="1"/>
          </p:nvPr>
        </p:nvSpPr>
        <p:spPr/>
        <p:txBody>
          <a:bodyPr/>
          <a:lstStyle/>
          <a:p>
            <a:endParaRPr lang="es-ES" dirty="0"/>
          </a:p>
        </p:txBody>
      </p:sp>
      <p:sp>
        <p:nvSpPr>
          <p:cNvPr id="5" name="Marcador de número de diapositiva 4">
            <a:extLst>
              <a:ext uri="{FF2B5EF4-FFF2-40B4-BE49-F238E27FC236}">
                <a16:creationId xmlns:a16="http://schemas.microsoft.com/office/drawing/2014/main" id="{CE4D21ED-95AC-8E4B-B1F3-2979DCBBBE99}"/>
              </a:ext>
            </a:extLst>
          </p:cNvPr>
          <p:cNvSpPr>
            <a:spLocks noGrp="1"/>
          </p:cNvSpPr>
          <p:nvPr>
            <p:ph type="sldNum" sz="quarter" idx="33"/>
          </p:nvPr>
        </p:nvSpPr>
        <p:spPr/>
        <p:txBody>
          <a:bodyPr/>
          <a:lstStyle/>
          <a:p>
            <a:pPr rtl="0"/>
            <a:fld id="{19B51A1E-902D-48AF-9020-955120F399B6}" type="slidenum">
              <a:rPr lang="es-ES" noProof="0" smtClean="0"/>
              <a:pPr rtl="0"/>
              <a:t>11</a:t>
            </a:fld>
            <a:endParaRPr lang="es-ES" noProof="0"/>
          </a:p>
        </p:txBody>
      </p:sp>
      <p:pic>
        <p:nvPicPr>
          <p:cNvPr id="2050" name="Picture 2" descr="/var/folders/6t/2mz5p7fj3m38n_t_lmp74hqr0000gn/T/com.microsoft.Powerpoint/WebArchiveCopyPasteTempFiles/plot.png?width=500&amp;height=355&amp;randomizer=1818282083">
            <a:extLst>
              <a:ext uri="{FF2B5EF4-FFF2-40B4-BE49-F238E27FC236}">
                <a16:creationId xmlns:a16="http://schemas.microsoft.com/office/drawing/2014/main" id="{B5A7E10B-21FF-5149-B9E6-9ACB3C6BE9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53" t="7481" r="6927" b="15040"/>
          <a:stretch/>
        </p:blipFill>
        <p:spPr bwMode="auto">
          <a:xfrm>
            <a:off x="431801" y="1008000"/>
            <a:ext cx="4188325" cy="267841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folders/6t/2mz5p7fj3m38n_t_lmp74hqr0000gn/T/com.microsoft.Powerpoint/WebArchiveCopyPasteTempFiles/plot.png?width=500&amp;height=355&amp;randomizer=1424627254">
            <a:extLst>
              <a:ext uri="{FF2B5EF4-FFF2-40B4-BE49-F238E27FC236}">
                <a16:creationId xmlns:a16="http://schemas.microsoft.com/office/drawing/2014/main" id="{6A1F2215-B6B1-D941-B18F-B3D3AFB06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569" t="8095" r="6651" b="15316"/>
          <a:stretch/>
        </p:blipFill>
        <p:spPr bwMode="auto">
          <a:xfrm>
            <a:off x="4566272" y="3686412"/>
            <a:ext cx="4192717" cy="26892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r/folders/6t/2mz5p7fj3m38n_t_lmp74hqr0000gn/T/com.microsoft.Powerpoint/WebArchiveCopyPasteTempFiles/plot.png?width=500&amp;height=355&amp;randomizer=192799025">
            <a:extLst>
              <a:ext uri="{FF2B5EF4-FFF2-40B4-BE49-F238E27FC236}">
                <a16:creationId xmlns:a16="http://schemas.microsoft.com/office/drawing/2014/main" id="{4D45BFD8-80A2-B246-9E64-2D4EEB43DB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21" t="7932" r="6737" b="14788"/>
          <a:stretch/>
        </p:blipFill>
        <p:spPr bwMode="auto">
          <a:xfrm>
            <a:off x="431801" y="3686412"/>
            <a:ext cx="4134471" cy="264883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r/folders/6t/2mz5p7fj3m38n_t_lmp74hqr0000gn/T/com.microsoft.Powerpoint/WebArchiveCopyPasteTempFiles/plot.png?width=500&amp;height=355&amp;randomizer=-79089559">
            <a:extLst>
              <a:ext uri="{FF2B5EF4-FFF2-40B4-BE49-F238E27FC236}">
                <a16:creationId xmlns:a16="http://schemas.microsoft.com/office/drawing/2014/main" id="{2F26472E-9F40-5243-8C76-D8D88A550E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10" t="7481" r="6737" b="15040"/>
          <a:stretch/>
        </p:blipFill>
        <p:spPr bwMode="auto">
          <a:xfrm>
            <a:off x="4620126" y="1027177"/>
            <a:ext cx="4138863" cy="266438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CAF1DF5-03DA-094E-B078-369BAA33E47B}"/>
              </a:ext>
            </a:extLst>
          </p:cNvPr>
          <p:cNvSpPr txBox="1"/>
          <p:nvPr/>
        </p:nvSpPr>
        <p:spPr>
          <a:xfrm>
            <a:off x="8855242" y="3224747"/>
            <a:ext cx="2592260" cy="923330"/>
          </a:xfrm>
          <a:prstGeom prst="rect">
            <a:avLst/>
          </a:prstGeom>
          <a:noFill/>
        </p:spPr>
        <p:txBody>
          <a:bodyPr wrap="square" rtlCol="0">
            <a:spAutoFit/>
          </a:bodyPr>
          <a:lstStyle/>
          <a:p>
            <a:r>
              <a:rPr lang="es-ES" dirty="0"/>
              <a:t>¿Estoy posiblemente violando alguna de las asunciones?</a:t>
            </a:r>
          </a:p>
        </p:txBody>
      </p:sp>
    </p:spTree>
    <p:extLst>
      <p:ext uri="{BB962C8B-B14F-4D97-AF65-F5344CB8AC3E}">
        <p14:creationId xmlns:p14="http://schemas.microsoft.com/office/powerpoint/2010/main" val="505726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Calcular la probabilidad de obtener al menos un seis en seis lanzamientos de un dado simétrico</a:t>
            </a:r>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12</a:t>
            </a:fld>
            <a:endParaRPr lang="es-ES" noProof="1"/>
          </a:p>
        </p:txBody>
      </p:sp>
    </p:spTree>
    <p:extLst>
      <p:ext uri="{BB962C8B-B14F-4D97-AF65-F5344CB8AC3E}">
        <p14:creationId xmlns:p14="http://schemas.microsoft.com/office/powerpoint/2010/main" val="1843927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Para controlar la calidad de las partidas que recibe, el servicio de control de calidad de una empresa extrae una muestra de 50 piezas, aceptando la partida si en la muestra hay menos de 2 unidades defectuosas. ¿Qué probabilidad tiene ese plan de inspección de aceptar partidas que tengan un 1% de unidades defectuosas? (asumir que el numero de unidades de la partida es grande, de modo que los resultados de las extracciones pueden considerarse independientes)</a:t>
            </a: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13</a:t>
            </a:fld>
            <a:endParaRPr lang="es-ES" noProof="1"/>
          </a:p>
        </p:txBody>
      </p:sp>
    </p:spTree>
    <p:extLst>
      <p:ext uri="{BB962C8B-B14F-4D97-AF65-F5344CB8AC3E}">
        <p14:creationId xmlns:p14="http://schemas.microsoft.com/office/powerpoint/2010/main" val="2097789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Media y varianza de una distribución binomial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3200" dirty="0">
                    <a:latin typeface="Times New Roman" panose="02020603050405020304" pitchFamily="18" charset="0"/>
                    <a:cs typeface="Times New Roman" panose="02020603050405020304" pitchFamily="18" charset="0"/>
                    <a:sym typeface="Wingdings" pitchFamily="2" charset="2"/>
                  </a:rPr>
                  <a:t>El valor que espero observar de la variable X</a:t>
                </a:r>
                <a:br>
                  <a:rPr lang="es-ES" sz="3200" dirty="0">
                    <a:latin typeface="Times New Roman" panose="02020603050405020304" pitchFamily="18" charset="0"/>
                    <a:cs typeface="Times New Roman" panose="02020603050405020304" pitchFamily="18" charset="0"/>
                    <a:sym typeface="Wingdings" pitchFamily="2" charset="2"/>
                  </a:rPr>
                </a:br>
                <a:endParaRPr lang="es-ES" sz="3200" b="0" dirty="0">
                  <a:latin typeface="Times New Roman" panose="02020603050405020304" pitchFamily="18" charset="0"/>
                  <a:cs typeface="Times New Roman" panose="02020603050405020304" pitchFamily="18" charset="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sym typeface="Wingdings" pitchFamily="2" charset="2"/>
                        </a:rPr>
                        <m:t>𝐸</m:t>
                      </m:r>
                      <m:d>
                        <m:dPr>
                          <m:ctrlPr>
                            <a:rPr lang="es-ES" sz="3200" b="0" i="1" smtClean="0">
                              <a:latin typeface="Cambria Math" panose="02040503050406030204" pitchFamily="18" charset="0"/>
                              <a:sym typeface="Wingdings" pitchFamily="2" charset="2"/>
                            </a:rPr>
                          </m:ctrlPr>
                        </m:dPr>
                        <m:e>
                          <m:r>
                            <a:rPr lang="es-ES" sz="3200" b="0" i="1" smtClean="0">
                              <a:latin typeface="Cambria Math" panose="02040503050406030204" pitchFamily="18" charset="0"/>
                              <a:sym typeface="Wingdings" pitchFamily="2" charset="2"/>
                            </a:rPr>
                            <m:t>𝑋</m:t>
                          </m:r>
                        </m:e>
                      </m:d>
                      <m:r>
                        <a:rPr lang="es-ES" sz="3200" b="0" i="1" smtClean="0">
                          <a:latin typeface="Cambria Math" panose="02040503050406030204" pitchFamily="18" charset="0"/>
                          <a:sym typeface="Wingdings" pitchFamily="2" charset="2"/>
                        </a:rPr>
                        <m:t>=</m:t>
                      </m:r>
                      <m:r>
                        <a:rPr lang="es-ES" sz="3200" b="0" i="1" smtClean="0">
                          <a:latin typeface="Cambria Math" panose="02040503050406030204" pitchFamily="18" charset="0"/>
                          <a:sym typeface="Wingdings" pitchFamily="2" charset="2"/>
                        </a:rPr>
                        <m:t>𝑛𝑝</m:t>
                      </m:r>
                    </m:oMath>
                  </m:oMathPara>
                </a14:m>
                <a:br>
                  <a:rPr lang="es-ES" sz="3200" b="0" dirty="0">
                    <a:sym typeface="Wingdings" pitchFamily="2" charset="2"/>
                  </a:rPr>
                </a:br>
                <a:endParaRPr lang="es-ES" sz="3200" b="0" dirty="0">
                  <a:sym typeface="Wingdings" pitchFamily="2" charset="2"/>
                </a:endParaRPr>
              </a:p>
              <a:p>
                <a:pPr marL="276225" lvl="1" indent="0">
                  <a:buNone/>
                </a:pPr>
                <a:endParaRPr lang="es-ES" sz="3200" dirty="0">
                  <a:sym typeface="Wingdings" pitchFamily="2" charset="2"/>
                </a:endParaRPr>
              </a:p>
              <a:p>
                <a:pPr marL="276225" lvl="1" indent="0">
                  <a:buNone/>
                </a:pPr>
                <a:r>
                  <a:rPr lang="es-ES" sz="3200" dirty="0">
                    <a:sym typeface="Wingdings" pitchFamily="2" charset="2"/>
                  </a:rPr>
                  <a:t>La distancia cuadrada a la que espero que se  encuentren los valores observados de la media</a:t>
                </a:r>
                <a:endParaRPr lang="es-ES" sz="3200" b="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sym typeface="Wingdings" pitchFamily="2" charset="2"/>
                            </a:rPr>
                          </m:ctrlPr>
                        </m:sSupPr>
                        <m:e>
                          <m:r>
                            <a:rPr lang="es-ES" sz="3200" b="0" i="1" smtClean="0">
                              <a:latin typeface="Cambria Math" panose="02040503050406030204" pitchFamily="18" charset="0"/>
                              <a:sym typeface="Wingdings" pitchFamily="2" charset="2"/>
                            </a:rPr>
                            <m:t>𝜎</m:t>
                          </m:r>
                        </m:e>
                        <m:sup>
                          <m:r>
                            <a:rPr lang="es-ES" sz="3200" b="0" i="1" smtClean="0">
                              <a:latin typeface="Cambria Math" panose="02040503050406030204" pitchFamily="18" charset="0"/>
                              <a:sym typeface="Wingdings" pitchFamily="2" charset="2"/>
                            </a:rPr>
                            <m:t>2</m:t>
                          </m:r>
                        </m:sup>
                      </m:sSup>
                      <m:d>
                        <m:dPr>
                          <m:ctrlPr>
                            <a:rPr lang="es-ES" sz="3200" b="0" i="1" smtClean="0">
                              <a:latin typeface="Cambria Math" panose="02040503050406030204" pitchFamily="18" charset="0"/>
                              <a:sym typeface="Wingdings" pitchFamily="2" charset="2"/>
                            </a:rPr>
                          </m:ctrlPr>
                        </m:dPr>
                        <m:e>
                          <m:r>
                            <a:rPr lang="es-ES" sz="3200" b="0" i="1" smtClean="0">
                              <a:latin typeface="Cambria Math" panose="02040503050406030204" pitchFamily="18" charset="0"/>
                              <a:sym typeface="Wingdings" pitchFamily="2" charset="2"/>
                            </a:rPr>
                            <m:t>𝑋</m:t>
                          </m:r>
                        </m:e>
                      </m:d>
                      <m:r>
                        <a:rPr lang="es-ES" sz="3200" b="0" i="1" smtClean="0">
                          <a:latin typeface="Cambria Math" panose="02040503050406030204" pitchFamily="18" charset="0"/>
                          <a:sym typeface="Wingdings" pitchFamily="2" charset="2"/>
                        </a:rPr>
                        <m:t>=</m:t>
                      </m:r>
                      <m:r>
                        <a:rPr lang="es-ES" sz="3200" b="0" i="1" smtClean="0">
                          <a:latin typeface="Cambria Math" panose="02040503050406030204" pitchFamily="18" charset="0"/>
                          <a:sym typeface="Wingdings" pitchFamily="2" charset="2"/>
                        </a:rPr>
                        <m:t>𝑛𝑝</m:t>
                      </m:r>
                      <m:r>
                        <a:rPr lang="es-ES" sz="3200" b="0" i="1" smtClean="0">
                          <a:latin typeface="Cambria Math" panose="02040503050406030204" pitchFamily="18" charset="0"/>
                          <a:sym typeface="Wingdings" pitchFamily="2" charset="2"/>
                        </a:rPr>
                        <m:t>(1−</m:t>
                      </m:r>
                      <m:r>
                        <a:rPr lang="es-ES" sz="3200" b="0" i="1" smtClean="0">
                          <a:latin typeface="Cambria Math" panose="02040503050406030204" pitchFamily="18" charset="0"/>
                          <a:sym typeface="Wingdings" pitchFamily="2" charset="2"/>
                        </a:rPr>
                        <m:t>𝑝</m:t>
                      </m:r>
                      <m:r>
                        <a:rPr lang="es-ES" sz="3200" b="0" i="1" smtClean="0">
                          <a:latin typeface="Cambria Math" panose="02040503050406030204" pitchFamily="18" charset="0"/>
                          <a:sym typeface="Wingdings" pitchFamily="2" charset="2"/>
                        </a:rPr>
                        <m:t>)</m:t>
                      </m:r>
                    </m:oMath>
                  </m:oMathPara>
                </a14:m>
                <a:endParaRPr lang="es-ES" sz="32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858"/>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14</a:t>
            </a:fld>
            <a:endParaRPr lang="es-ES" noProof="1"/>
          </a:p>
        </p:txBody>
      </p:sp>
    </p:spTree>
    <p:extLst>
      <p:ext uri="{BB962C8B-B14F-4D97-AF65-F5344CB8AC3E}">
        <p14:creationId xmlns:p14="http://schemas.microsoft.com/office/powerpoint/2010/main" val="21678532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Calcular el número medio de 6s obtenidos al lanzar un dado simétrico seis veces</a:t>
            </a:r>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15</a:t>
            </a:fld>
            <a:endParaRPr lang="es-ES" noProof="1"/>
          </a:p>
        </p:txBody>
      </p:sp>
    </p:spTree>
    <p:extLst>
      <p:ext uri="{BB962C8B-B14F-4D97-AF65-F5344CB8AC3E}">
        <p14:creationId xmlns:p14="http://schemas.microsoft.com/office/powerpoint/2010/main" val="1418239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Suma de variables binomiales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400" dirty="0">
                    <a:latin typeface="Times New Roman" panose="02020603050405020304" pitchFamily="18" charset="0"/>
                    <a:cs typeface="Times New Roman" panose="02020603050405020304" pitchFamily="18" charset="0"/>
                    <a:sym typeface="Wingdings" pitchFamily="2" charset="2"/>
                  </a:rPr>
                  <a:t>Si X ~ Bi(n</a:t>
                </a:r>
                <a:r>
                  <a:rPr lang="es-ES" sz="2400" baseline="-25000" dirty="0">
                    <a:latin typeface="Times New Roman" panose="02020603050405020304" pitchFamily="18" charset="0"/>
                    <a:cs typeface="Times New Roman" panose="02020603050405020304" pitchFamily="18" charset="0"/>
                    <a:sym typeface="Wingdings" pitchFamily="2" charset="2"/>
                  </a:rPr>
                  <a:t>1</a:t>
                </a:r>
                <a:r>
                  <a:rPr lang="es-ES" sz="2400" dirty="0">
                    <a:latin typeface="Times New Roman" panose="02020603050405020304" pitchFamily="18" charset="0"/>
                    <a:cs typeface="Times New Roman" panose="02020603050405020304" pitchFamily="18" charset="0"/>
                    <a:sym typeface="Wingdings" pitchFamily="2" charset="2"/>
                  </a:rPr>
                  <a:t>, p) e Y ~ Bi(n</a:t>
                </a:r>
                <a:r>
                  <a:rPr lang="es-ES" sz="2400" baseline="-25000" dirty="0">
                    <a:latin typeface="Times New Roman" panose="02020603050405020304" pitchFamily="18" charset="0"/>
                    <a:cs typeface="Times New Roman" panose="02020603050405020304" pitchFamily="18" charset="0"/>
                    <a:sym typeface="Wingdings" pitchFamily="2" charset="2"/>
                  </a:rPr>
                  <a:t>2</a:t>
                </a:r>
                <a:r>
                  <a:rPr lang="es-ES" sz="2400" dirty="0">
                    <a:latin typeface="Times New Roman" panose="02020603050405020304" pitchFamily="18" charset="0"/>
                    <a:cs typeface="Times New Roman" panose="02020603050405020304" pitchFamily="18" charset="0"/>
                    <a:sym typeface="Wingdings" pitchFamily="2" charset="2"/>
                  </a:rPr>
                  <a:t>, p) son dos variables binomiales independientes con la misma probabilidad de éxito, la suma de </a:t>
                </a:r>
                <a:r>
                  <a:rPr lang="es-ES" sz="2400">
                    <a:latin typeface="Times New Roman" panose="02020603050405020304" pitchFamily="18" charset="0"/>
                    <a:cs typeface="Times New Roman" panose="02020603050405020304" pitchFamily="18" charset="0"/>
                    <a:sym typeface="Wingdings" pitchFamily="2" charset="2"/>
                  </a:rPr>
                  <a:t>ambas </a:t>
                </a:r>
              </a:p>
              <a:p>
                <a:pPr marL="276225" lvl="1" indent="0">
                  <a:buNone/>
                </a:pPr>
                <a:r>
                  <a:rPr lang="es-ES" sz="2400">
                    <a:latin typeface="Times New Roman" panose="02020603050405020304" pitchFamily="18" charset="0"/>
                    <a:cs typeface="Times New Roman" panose="02020603050405020304" pitchFamily="18" charset="0"/>
                    <a:sym typeface="Wingdings" pitchFamily="2" charset="2"/>
                  </a:rPr>
                  <a:t>Z </a:t>
                </a:r>
                <a:r>
                  <a:rPr lang="es-ES" sz="2400" dirty="0">
                    <a:latin typeface="Times New Roman" panose="02020603050405020304" pitchFamily="18" charset="0"/>
                    <a:cs typeface="Times New Roman" panose="02020603050405020304" pitchFamily="18" charset="0"/>
                    <a:sym typeface="Wingdings" pitchFamily="2" charset="2"/>
                  </a:rPr>
                  <a:t>= X + Y también será una variable aleatoria binomial Z ~ Bi(n</a:t>
                </a:r>
                <a:r>
                  <a:rPr lang="es-ES" sz="2400" baseline="-25000" dirty="0">
                    <a:latin typeface="Times New Roman" panose="02020603050405020304" pitchFamily="18" charset="0"/>
                    <a:cs typeface="Times New Roman" panose="02020603050405020304" pitchFamily="18" charset="0"/>
                    <a:sym typeface="Wingdings" pitchFamily="2" charset="2"/>
                  </a:rPr>
                  <a:t>1</a:t>
                </a:r>
                <a:r>
                  <a:rPr lang="es-ES" sz="2400" dirty="0">
                    <a:latin typeface="Times New Roman" panose="02020603050405020304" pitchFamily="18" charset="0"/>
                    <a:cs typeface="Times New Roman" panose="02020603050405020304" pitchFamily="18" charset="0"/>
                    <a:sym typeface="Wingdings" pitchFamily="2" charset="2"/>
                  </a:rPr>
                  <a:t>+n</a:t>
                </a:r>
                <a:r>
                  <a:rPr lang="es-ES" sz="2400" baseline="-25000" dirty="0">
                    <a:latin typeface="Times New Roman" panose="02020603050405020304" pitchFamily="18" charset="0"/>
                    <a:cs typeface="Times New Roman" panose="02020603050405020304" pitchFamily="18" charset="0"/>
                    <a:sym typeface="Wingdings" pitchFamily="2" charset="2"/>
                  </a:rPr>
                  <a:t>2</a:t>
                </a:r>
                <a:r>
                  <a:rPr lang="es-ES" sz="2400" dirty="0">
                    <a:latin typeface="Times New Roman" panose="02020603050405020304" pitchFamily="18" charset="0"/>
                    <a:cs typeface="Times New Roman" panose="02020603050405020304" pitchFamily="18" charset="0"/>
                    <a:sym typeface="Wingdings" pitchFamily="2" charset="2"/>
                  </a:rPr>
                  <a:t>, p)</a:t>
                </a:r>
              </a:p>
              <a:p>
                <a:pPr marL="276225" lvl="1" indent="0">
                  <a:buNone/>
                </a:pPr>
                <a:endParaRPr lang="es-ES" sz="2400" dirty="0">
                  <a:latin typeface="Times New Roman" panose="02020603050405020304" pitchFamily="18" charset="0"/>
                  <a:cs typeface="Times New Roman" panose="02020603050405020304" pitchFamily="18" charset="0"/>
                  <a:sym typeface="Wingdings" pitchFamily="2" charset="2"/>
                </a:endParaRPr>
              </a:p>
              <a:p>
                <a:pPr marL="276225" lvl="1" indent="0">
                  <a:buNone/>
                </a:pPr>
                <a:r>
                  <a:rPr lang="es-ES" sz="2400" dirty="0">
                    <a:latin typeface="Times New Roman" panose="02020603050405020304" pitchFamily="18" charset="0"/>
                    <a:cs typeface="Times New Roman" panose="02020603050405020304" pitchFamily="18" charset="0"/>
                    <a:sym typeface="Wingdings" pitchFamily="2" charset="2"/>
                  </a:rPr>
                  <a:t>También se puede generalizar para la suma de m variables independientes binomiales X</a:t>
                </a:r>
                <a:r>
                  <a:rPr lang="es-ES" sz="2400" baseline="-25000" dirty="0">
                    <a:latin typeface="Times New Roman" panose="02020603050405020304" pitchFamily="18" charset="0"/>
                    <a:cs typeface="Times New Roman" panose="02020603050405020304" pitchFamily="18" charset="0"/>
                    <a:sym typeface="Wingdings" pitchFamily="2" charset="2"/>
                  </a:rPr>
                  <a:t>i</a:t>
                </a:r>
                <a:r>
                  <a:rPr lang="es-ES" sz="2400" dirty="0">
                    <a:latin typeface="Times New Roman" panose="02020603050405020304" pitchFamily="18" charset="0"/>
                    <a:cs typeface="Times New Roman" panose="02020603050405020304" pitchFamily="18" charset="0"/>
                    <a:sym typeface="Wingdings" pitchFamily="2" charset="2"/>
                  </a:rPr>
                  <a:t> ~Bi(n</a:t>
                </a:r>
                <a:r>
                  <a:rPr lang="es-ES" sz="2400" baseline="-25000" dirty="0">
                    <a:latin typeface="Times New Roman" panose="02020603050405020304" pitchFamily="18" charset="0"/>
                    <a:cs typeface="Times New Roman" panose="02020603050405020304" pitchFamily="18" charset="0"/>
                    <a:sym typeface="Wingdings" pitchFamily="2" charset="2"/>
                  </a:rPr>
                  <a:t>i</a:t>
                </a:r>
                <a:r>
                  <a:rPr lang="es-ES" sz="2400" dirty="0">
                    <a:latin typeface="Times New Roman" panose="02020603050405020304" pitchFamily="18" charset="0"/>
                    <a:cs typeface="Times New Roman" panose="02020603050405020304" pitchFamily="18" charset="0"/>
                    <a:sym typeface="Wingdings" pitchFamily="2" charset="2"/>
                  </a:rPr>
                  <a:t>, p) con la misma probabilidad de éxito</a:t>
                </a:r>
              </a:p>
              <a:p>
                <a:pPr marL="276225" lvl="1" indent="0">
                  <a:buNone/>
                </a:pPr>
                <a:endParaRPr lang="es-ES" sz="2400" dirty="0">
                  <a:latin typeface="Times New Roman" panose="02020603050405020304" pitchFamily="18" charset="0"/>
                  <a:cs typeface="Times New Roman" panose="02020603050405020304" pitchFamily="18" charset="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nary>
                        <m:naryPr>
                          <m:chr m:val="∑"/>
                          <m:ctrlPr>
                            <a:rPr lang="es-ES" sz="2400" i="1" smtClean="0">
                              <a:latin typeface="Cambria Math" panose="02040503050406030204" pitchFamily="18" charset="0"/>
                              <a:sym typeface="Wingdings" pitchFamily="2" charset="2"/>
                            </a:rPr>
                          </m:ctrlPr>
                        </m:naryPr>
                        <m:sub>
                          <m:r>
                            <m:rPr>
                              <m:brk m:alnAt="23"/>
                            </m:rPr>
                            <a:rPr lang="es-ES" sz="2400" b="0" i="1" smtClean="0">
                              <a:latin typeface="Cambria Math" panose="02040503050406030204" pitchFamily="18" charset="0"/>
                              <a:sym typeface="Wingdings" pitchFamily="2" charset="2"/>
                            </a:rPr>
                            <m:t>𝑖</m:t>
                          </m:r>
                          <m:r>
                            <a:rPr lang="es-ES" sz="2400" b="0" i="1" smtClean="0">
                              <a:latin typeface="Cambria Math" panose="02040503050406030204" pitchFamily="18" charset="0"/>
                              <a:sym typeface="Wingdings" pitchFamily="2" charset="2"/>
                            </a:rPr>
                            <m:t>=1</m:t>
                          </m:r>
                        </m:sub>
                        <m:sup>
                          <m:r>
                            <a:rPr lang="es-ES" sz="2400" b="0" i="1" smtClean="0">
                              <a:latin typeface="Cambria Math" panose="02040503050406030204" pitchFamily="18" charset="0"/>
                              <a:sym typeface="Wingdings" pitchFamily="2" charset="2"/>
                            </a:rPr>
                            <m:t>𝑚</m:t>
                          </m:r>
                        </m:sup>
                        <m:e>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𝑋</m:t>
                              </m:r>
                            </m:e>
                            <m:sub>
                              <m:r>
                                <a:rPr lang="es-ES" sz="2400" b="0" i="1" smtClean="0">
                                  <a:latin typeface="Cambria Math" panose="02040503050406030204" pitchFamily="18" charset="0"/>
                                  <a:sym typeface="Wingdings" pitchFamily="2" charset="2"/>
                                </a:rPr>
                                <m:t>𝑖</m:t>
                              </m:r>
                            </m:sub>
                          </m:sSub>
                          <m:r>
                            <a:rPr lang="es-ES" sz="2400" i="1">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𝐵𝑖</m:t>
                          </m:r>
                          <m:r>
                            <a:rPr lang="es-ES" sz="2400" b="0" i="1" smtClean="0">
                              <a:latin typeface="Cambria Math" panose="02040503050406030204" pitchFamily="18" charset="0"/>
                              <a:sym typeface="Wingdings" pitchFamily="2" charset="2"/>
                            </a:rPr>
                            <m:t>(</m:t>
                          </m:r>
                          <m:nary>
                            <m:naryPr>
                              <m:chr m:val="∑"/>
                              <m:ctrlPr>
                                <a:rPr lang="es-ES" sz="2400" b="0" i="1" smtClean="0">
                                  <a:latin typeface="Cambria Math" panose="02040503050406030204" pitchFamily="18" charset="0"/>
                                  <a:sym typeface="Wingdings" pitchFamily="2" charset="2"/>
                                </a:rPr>
                              </m:ctrlPr>
                            </m:naryPr>
                            <m:sub>
                              <m:r>
                                <m:rPr>
                                  <m:brk m:alnAt="23"/>
                                </m:rPr>
                                <a:rPr lang="es-ES" sz="2400" b="0" i="1" smtClean="0">
                                  <a:latin typeface="Cambria Math" panose="02040503050406030204" pitchFamily="18" charset="0"/>
                                  <a:sym typeface="Wingdings" pitchFamily="2" charset="2"/>
                                </a:rPr>
                                <m:t>𝑖</m:t>
                              </m:r>
                              <m:r>
                                <a:rPr lang="es-ES" sz="2400" b="0" i="1" smtClean="0">
                                  <a:latin typeface="Cambria Math" panose="02040503050406030204" pitchFamily="18" charset="0"/>
                                  <a:sym typeface="Wingdings" pitchFamily="2" charset="2"/>
                                </a:rPr>
                                <m:t>=1</m:t>
                              </m:r>
                            </m:sub>
                            <m:sup>
                              <m:r>
                                <a:rPr lang="es-ES" sz="2400" b="0" i="1" smtClean="0">
                                  <a:latin typeface="Cambria Math" panose="02040503050406030204" pitchFamily="18" charset="0"/>
                                  <a:sym typeface="Wingdings" pitchFamily="2" charset="2"/>
                                </a:rPr>
                                <m:t>𝑚</m:t>
                              </m:r>
                            </m:sup>
                            <m:e>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𝑛</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 </m:t>
                              </m:r>
                              <m:r>
                                <a:rPr lang="es-ES" sz="2400" b="0" i="1" smtClean="0">
                                  <a:latin typeface="Cambria Math" panose="02040503050406030204" pitchFamily="18" charset="0"/>
                                  <a:sym typeface="Wingdings" pitchFamily="2" charset="2"/>
                                </a:rPr>
                                <m:t>𝑝</m:t>
                              </m:r>
                              <m:r>
                                <a:rPr lang="es-ES" sz="2400" b="0" i="1" smtClean="0">
                                  <a:latin typeface="Cambria Math" panose="02040503050406030204" pitchFamily="18" charset="0"/>
                                  <a:sym typeface="Wingdings" pitchFamily="2" charset="2"/>
                                </a:rPr>
                                <m:t>)</m:t>
                              </m:r>
                            </m:e>
                          </m:nary>
                        </m:e>
                      </m:nary>
                    </m:oMath>
                  </m:oMathPara>
                </a14:m>
                <a:endParaRPr lang="es-ES" sz="24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2671" r="-414" b="-32641"/>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16</a:t>
            </a:fld>
            <a:endParaRPr lang="es-ES" noProof="1"/>
          </a:p>
        </p:txBody>
      </p:sp>
    </p:spTree>
    <p:extLst>
      <p:ext uri="{BB962C8B-B14F-4D97-AF65-F5344CB8AC3E}">
        <p14:creationId xmlns:p14="http://schemas.microsoft.com/office/powerpoint/2010/main" val="424268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Distribución </a:t>
            </a:r>
            <a:r>
              <a:rPr lang="es-ES" dirty="0" err="1"/>
              <a:t>poisson</a:t>
            </a:r>
            <a:endParaRPr lang="es-ES" dirty="0"/>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Conceptos y propiedades</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17</a:t>
            </a:fld>
            <a:endParaRPr lang="es-ES"/>
          </a:p>
        </p:txBody>
      </p:sp>
    </p:spTree>
    <p:extLst>
      <p:ext uri="{BB962C8B-B14F-4D97-AF65-F5344CB8AC3E}">
        <p14:creationId xmlns:p14="http://schemas.microsoft.com/office/powerpoint/2010/main" val="3283899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Sucesos en un continuo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La distribución binomial modela el número de sucesos de un determinado tipo dentro de una secuencia de ensayos de Bernoulli </a:t>
            </a:r>
            <a:r>
              <a:rPr lang="es-ES" sz="2800" dirty="0">
                <a:sym typeface="Wingdings" panose="05000000000000000000" pitchFamily="2" charset="2"/>
              </a:rPr>
              <a:t> Esta secuencia tiene una naturaleza discontinua, ya que está compuesta por unos ensayos que no están ligados entre sí</a:t>
            </a:r>
          </a:p>
          <a:p>
            <a:pPr lvl="1"/>
            <a:r>
              <a:rPr lang="es-ES" sz="2800" dirty="0">
                <a:sym typeface="Wingdings" panose="05000000000000000000" pitchFamily="2" charset="2"/>
              </a:rPr>
              <a:t>¿Qué pasa cuando queremos contar el números de sucesos de un determinado tipo dentro de un continuo?</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18</a:t>
            </a:fld>
            <a:endParaRPr lang="es-ES" noProof="1"/>
          </a:p>
        </p:txBody>
      </p:sp>
      <p:sp>
        <p:nvSpPr>
          <p:cNvPr id="8" name="AutoShape 2" descr="Resultado de imagen de clock">
            <a:extLst>
              <a:ext uri="{FF2B5EF4-FFF2-40B4-BE49-F238E27FC236}">
                <a16:creationId xmlns:a16="http://schemas.microsoft.com/office/drawing/2014/main" id="{95B957D1-602C-4CB0-8B76-285B39EA1B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30" name="Picture 6">
            <a:extLst>
              <a:ext uri="{FF2B5EF4-FFF2-40B4-BE49-F238E27FC236}">
                <a16:creationId xmlns:a16="http://schemas.microsoft.com/office/drawing/2014/main" id="{B7AA8428-544E-4135-90F9-93EB2FCD0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854" y="4773537"/>
            <a:ext cx="1765375" cy="17653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rule">
            <a:extLst>
              <a:ext uri="{FF2B5EF4-FFF2-40B4-BE49-F238E27FC236}">
                <a16:creationId xmlns:a16="http://schemas.microsoft.com/office/drawing/2014/main" id="{0BF122D8-0803-4B49-B787-52FA3ACF4E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2439" y="4839650"/>
            <a:ext cx="2492713" cy="15621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area">
            <a:extLst>
              <a:ext uri="{FF2B5EF4-FFF2-40B4-BE49-F238E27FC236}">
                <a16:creationId xmlns:a16="http://schemas.microsoft.com/office/drawing/2014/main" id="{79C99336-42F6-4E00-889A-9822A6C3D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4679262"/>
            <a:ext cx="1996812" cy="19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46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de poisson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000" dirty="0"/>
                  <a:t>La distribución de Poisson se emplea para modelar la probabilidad de </a:t>
                </a:r>
                <a:r>
                  <a:rPr lang="es-ES" sz="2000" b="1" dirty="0"/>
                  <a:t>encontrar un número sucesos de un determinado</a:t>
                </a:r>
                <a:r>
                  <a:rPr lang="es-ES" sz="2000" dirty="0"/>
                  <a:t> tipo cuando contamos dentro de un continuo</a:t>
                </a:r>
              </a:p>
              <a:p>
                <a:pPr lvl="1"/>
                <a:r>
                  <a:rPr lang="es-ES" sz="2000" dirty="0">
                    <a:sym typeface="Wingdings" pitchFamily="2" charset="2"/>
                  </a:rPr>
                  <a:t>Además, se especializa en modelar eventos que son </a:t>
                </a:r>
                <a:r>
                  <a:rPr lang="es-ES" sz="2000" b="1" dirty="0">
                    <a:sym typeface="Wingdings" pitchFamily="2" charset="2"/>
                  </a:rPr>
                  <a:t>infrecuentes</a:t>
                </a:r>
                <a:r>
                  <a:rPr lang="es-ES" sz="2000" dirty="0">
                    <a:sym typeface="Wingdings" pitchFamily="2" charset="2"/>
                  </a:rPr>
                  <a:t> pero con una </a:t>
                </a:r>
                <a:r>
                  <a:rPr lang="es-ES" sz="2000" b="1" dirty="0">
                    <a:sym typeface="Wingdings" pitchFamily="2" charset="2"/>
                  </a:rPr>
                  <a:t>frecuencia de ocurrencia media constante</a:t>
                </a:r>
                <a:r>
                  <a:rPr lang="es-ES" sz="2000" dirty="0">
                    <a:sym typeface="Wingdings" pitchFamily="2" charset="2"/>
                  </a:rPr>
                  <a:t> </a:t>
                </a:r>
              </a:p>
              <a:p>
                <a:pPr lvl="2"/>
                <a:r>
                  <a:rPr lang="es-ES" sz="1800" dirty="0">
                    <a:sym typeface="Wingdings" pitchFamily="2" charset="2"/>
                  </a:rPr>
                  <a:t>Modelar el número de disrupciones en una transmisión por cable</a:t>
                </a:r>
              </a:p>
              <a:p>
                <a:pPr lvl="2"/>
                <a:r>
                  <a:rPr lang="es-ES" sz="2000" dirty="0">
                    <a:sym typeface="Wingdings" pitchFamily="2" charset="2"/>
                  </a:rPr>
                  <a:t>Modelar el número de desperfectos en una superficie plana</a:t>
                </a:r>
              </a:p>
              <a:p>
                <a:pPr lvl="2"/>
                <a:r>
                  <a:rPr lang="es-ES" sz="2000" dirty="0">
                    <a:sym typeface="Wingdings" pitchFamily="2" charset="2"/>
                  </a:rPr>
                  <a:t>Modelar el número de caídas en un servidor de Internet</a:t>
                </a:r>
              </a:p>
              <a:p>
                <a:pPr lvl="2"/>
                <a:r>
                  <a:rPr lang="es-ES" sz="2000" dirty="0">
                    <a:sym typeface="Wingdings" pitchFamily="2" charset="2"/>
                  </a:rPr>
                  <a:t>Modelar el número fallos de lectura en un sensor</a:t>
                </a:r>
              </a:p>
              <a:p>
                <a:pPr lvl="1"/>
                <a:r>
                  <a:rPr lang="es-ES" sz="2000" dirty="0">
                    <a:sym typeface="Wingdings" pitchFamily="2" charset="2"/>
                  </a:rPr>
                  <a:t>Decimos que esa variable X sigue una distribución de Poisson con una frecuencia </a:t>
                </a:r>
                <a14:m>
                  <m:oMath xmlns:m="http://schemas.openxmlformats.org/officeDocument/2006/math">
                    <m:r>
                      <a:rPr lang="es-MX" sz="2000" b="0" i="1" smtClean="0">
                        <a:latin typeface="Cambria Math" panose="02040503050406030204" pitchFamily="18" charset="0"/>
                        <a:sym typeface="Wingdings" pitchFamily="2" charset="2"/>
                      </a:rPr>
                      <m:t>𝜆</m:t>
                    </m:r>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𝛼</m:t>
                    </m:r>
                    <m:r>
                      <a:rPr lang="es-MX" sz="2000" b="0" i="1" smtClean="0">
                        <a:latin typeface="Cambria Math" panose="02040503050406030204" pitchFamily="18" charset="0"/>
                        <a:sym typeface="Wingdings" pitchFamily="2" charset="2"/>
                      </a:rPr>
                      <m:t>𝑡</m:t>
                    </m:r>
                  </m:oMath>
                </a14:m>
                <a:r>
                  <a:rPr lang="es-ES" sz="2000" dirty="0">
                    <a:sym typeface="Wingdings" pitchFamily="2" charset="2"/>
                  </a:rPr>
                  <a:t> o también escrito como </a:t>
                </a:r>
                <a14:m>
                  <m:oMath xmlns:m="http://schemas.openxmlformats.org/officeDocument/2006/math">
                    <m:r>
                      <a:rPr lang="es-MX" sz="2000" b="0" i="1" smtClean="0">
                        <a:latin typeface="Cambria Math" panose="02040503050406030204" pitchFamily="18" charset="0"/>
                        <a:sym typeface="Wingdings" pitchFamily="2" charset="2"/>
                      </a:rPr>
                      <m:t>𝑋</m:t>
                    </m:r>
                    <m:r>
                      <a:rPr lang="es-MX" sz="2000" b="0" i="1" smtClean="0">
                        <a:latin typeface="Cambria Math" panose="02040503050406030204" pitchFamily="18" charset="0"/>
                        <a:sym typeface="Wingdings" pitchFamily="2" charset="2"/>
                      </a:rPr>
                      <m:t> ~ </m:t>
                    </m:r>
                    <m:r>
                      <a:rPr lang="es-MX" sz="2000" b="0" i="1" smtClean="0">
                        <a:latin typeface="Cambria Math" panose="02040503050406030204" pitchFamily="18" charset="0"/>
                        <a:sym typeface="Wingdings" pitchFamily="2" charset="2"/>
                      </a:rPr>
                      <m:t>𝑃𝑠</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𝜆</m:t>
                        </m:r>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𝛼</m:t>
                        </m:r>
                        <m:r>
                          <a:rPr lang="es-MX" sz="2000" b="0" i="1" smtClean="0">
                            <a:latin typeface="Cambria Math" panose="02040503050406030204" pitchFamily="18" charset="0"/>
                            <a:sym typeface="Wingdings" pitchFamily="2" charset="2"/>
                          </a:rPr>
                          <m:t>𝑡</m:t>
                        </m:r>
                      </m:e>
                    </m:d>
                  </m:oMath>
                </a14:m>
                <a:r>
                  <a:rPr lang="es-ES" sz="2000" dirty="0">
                    <a:sym typeface="Wingdings" pitchFamily="2" charset="2"/>
                  </a:rPr>
                  <a:t> donde:</a:t>
                </a:r>
              </a:p>
              <a:p>
                <a:pPr lvl="2"/>
                <a:r>
                  <a:rPr lang="es-ES" sz="2000" dirty="0">
                    <a:sym typeface="Wingdings" pitchFamily="2" charset="2"/>
                  </a:rPr>
                  <a:t>t: número de unidades del continuo analizado (</a:t>
                </a:r>
                <a:r>
                  <a:rPr lang="es-ES" sz="2000" dirty="0" err="1">
                    <a:sym typeface="Wingdings" pitchFamily="2" charset="2"/>
                  </a:rPr>
                  <a:t>e.g</a:t>
                </a:r>
                <a:r>
                  <a:rPr lang="es-ES" sz="2000" dirty="0">
                    <a:sym typeface="Wingdings" pitchFamily="2" charset="2"/>
                  </a:rPr>
                  <a:t>., tiempo, distancia, etc.)</a:t>
                </a:r>
              </a:p>
              <a:p>
                <a:pPr lvl="2"/>
                <a14:m>
                  <m:oMath xmlns:m="http://schemas.openxmlformats.org/officeDocument/2006/math">
                    <m:r>
                      <a:rPr lang="es-MX" sz="2000" b="0" i="1" smtClean="0">
                        <a:latin typeface="Cambria Math" panose="02040503050406030204" pitchFamily="18" charset="0"/>
                        <a:sym typeface="Wingdings" pitchFamily="2" charset="2"/>
                      </a:rPr>
                      <m:t>𝛼</m:t>
                    </m:r>
                  </m:oMath>
                </a14:m>
                <a:r>
                  <a:rPr lang="es-ES" sz="2000" dirty="0">
                    <a:sym typeface="Wingdings" pitchFamily="2" charset="2"/>
                  </a:rPr>
                  <a:t>: Número medio de ocurrencias del suceso </a:t>
                </a:r>
                <a:r>
                  <a:rPr lang="es-ES" sz="2000" b="1" dirty="0">
                    <a:sym typeface="Wingdings" pitchFamily="2" charset="2"/>
                  </a:rPr>
                  <a:t>por unidad </a:t>
                </a:r>
                <a:r>
                  <a:rPr lang="es-ES" sz="2000" dirty="0">
                    <a:sym typeface="Wingdings" pitchFamily="2" charset="2"/>
                  </a:rPr>
                  <a:t>del continuo analizado</a:t>
                </a:r>
              </a:p>
              <a:p>
                <a:pPr lvl="2"/>
                <a14:m>
                  <m:oMath xmlns:m="http://schemas.openxmlformats.org/officeDocument/2006/math">
                    <m:r>
                      <a:rPr lang="es-MX" sz="2000" i="1">
                        <a:latin typeface="Cambria Math" panose="02040503050406030204" pitchFamily="18" charset="0"/>
                        <a:sym typeface="Wingdings" pitchFamily="2" charset="2"/>
                      </a:rPr>
                      <m:t>𝜆</m:t>
                    </m:r>
                  </m:oMath>
                </a14:m>
                <a:r>
                  <a:rPr lang="es-ES" sz="2000" dirty="0">
                    <a:sym typeface="Wingdings" pitchFamily="2" charset="2"/>
                  </a:rPr>
                  <a:t>: Número medio de ocurrencias del suceso en el </a:t>
                </a:r>
                <a:r>
                  <a:rPr lang="es-ES" sz="2000" b="1" dirty="0">
                    <a:sym typeface="Wingdings" pitchFamily="2" charset="2"/>
                  </a:rPr>
                  <a:t>total</a:t>
                </a:r>
                <a:r>
                  <a:rPr lang="es-ES" sz="2000" dirty="0">
                    <a:sym typeface="Wingdings" pitchFamily="2" charset="2"/>
                  </a:rPr>
                  <a:t> del continuo analizado</a:t>
                </a:r>
              </a:p>
              <a:p>
                <a:pPr lvl="2"/>
                <a:endParaRPr lang="es-ES" sz="26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2579" r="-994" b="-14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19</a:t>
            </a:fld>
            <a:endParaRPr lang="es-ES" noProof="1"/>
          </a:p>
        </p:txBody>
      </p:sp>
    </p:spTree>
    <p:extLst>
      <p:ext uri="{BB962C8B-B14F-4D97-AF65-F5344CB8AC3E}">
        <p14:creationId xmlns:p14="http://schemas.microsoft.com/office/powerpoint/2010/main" val="390524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Un breve recordatorio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6867961" cy="4679250"/>
              </a:xfrm>
            </p:spPr>
            <p:txBody>
              <a:bodyPr/>
              <a:lstStyle/>
              <a:p>
                <a:pPr lvl="1"/>
                <a:r>
                  <a:rPr lang="es-ES" sz="2800" dirty="0"/>
                  <a:t>La variable aleatoria X subyacente solo toma valores numéricos enteros</a:t>
                </a:r>
              </a:p>
              <a:p>
                <a:pPr lvl="1"/>
                <a:r>
                  <a:rPr lang="es-ES" sz="2800" dirty="0"/>
                  <a:t>Se definen por la función de probabilidad P(X=x</a:t>
                </a:r>
                <a:r>
                  <a:rPr lang="es-ES" sz="2800" baseline="-25000" dirty="0"/>
                  <a:t>i</a:t>
                </a:r>
                <a:r>
                  <a:rPr lang="es-ES" sz="2800" dirty="0"/>
                  <a:t>), definida por puntos</a:t>
                </a:r>
              </a:p>
              <a:p>
                <a:pPr marL="266700" lvl="1" indent="0">
                  <a:buNone/>
                </a:pPr>
                <a14:m>
                  <m:oMathPara xmlns:m="http://schemas.openxmlformats.org/officeDocument/2006/math">
                    <m:oMathParaPr>
                      <m:jc m:val="centerGroup"/>
                    </m:oMathParaPr>
                    <m:oMath xmlns:m="http://schemas.openxmlformats.org/officeDocument/2006/math">
                      <m:nary>
                        <m:naryPr>
                          <m:chr m:val="∑"/>
                          <m:subHide m:val="on"/>
                          <m:supHide m:val="on"/>
                          <m:ctrlPr>
                            <a:rPr lang="es-ES" sz="2800" i="1">
                              <a:latin typeface="Cambria Math" panose="02040503050406030204" pitchFamily="18" charset="0"/>
                              <a:sym typeface="Wingdings" pitchFamily="2" charset="2"/>
                            </a:rPr>
                          </m:ctrlPr>
                        </m:naryPr>
                        <m:sub/>
                        <m:sup/>
                        <m:e>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𝑃</m:t>
                              </m:r>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𝑋</m:t>
                              </m:r>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r>
                            <a:rPr lang="es-ES" sz="2800" i="1">
                              <a:latin typeface="Cambria Math" panose="02040503050406030204" pitchFamily="18" charset="0"/>
                              <a:sym typeface="Wingdings" pitchFamily="2" charset="2"/>
                            </a:rPr>
                            <m:t>)=1</m:t>
                          </m:r>
                        </m:e>
                      </m:nary>
                    </m:oMath>
                  </m:oMathPara>
                </a14:m>
                <a:endParaRPr lang="es-ES" sz="28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800" i="1">
                          <a:latin typeface="Cambria Math" panose="02040503050406030204" pitchFamily="18" charset="0"/>
                          <a:sym typeface="Wingdings" pitchFamily="2" charset="2"/>
                        </a:rPr>
                        <m:t>0≤</m:t>
                      </m:r>
                      <m:r>
                        <a:rPr lang="es-ES" sz="2800" i="1">
                          <a:latin typeface="Cambria Math" panose="02040503050406030204" pitchFamily="18" charset="0"/>
                          <a:sym typeface="Wingdings" pitchFamily="2" charset="2"/>
                        </a:rPr>
                        <m:t>𝑃</m:t>
                      </m:r>
                      <m:d>
                        <m:dPr>
                          <m:ctrlPr>
                            <a:rPr lang="es-ES" sz="2800" i="1">
                              <a:latin typeface="Cambria Math" panose="02040503050406030204" pitchFamily="18" charset="0"/>
                              <a:sym typeface="Wingdings" pitchFamily="2" charset="2"/>
                            </a:rPr>
                          </m:ctrlPr>
                        </m:dPr>
                        <m:e>
                          <m:r>
                            <a:rPr lang="es-ES" sz="2800" i="1">
                              <a:latin typeface="Cambria Math" panose="02040503050406030204" pitchFamily="18" charset="0"/>
                              <a:sym typeface="Wingdings" pitchFamily="2" charset="2"/>
                            </a:rPr>
                            <m:t>𝑋</m:t>
                          </m:r>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e>
                      </m:d>
                      <m:r>
                        <a:rPr lang="es-ES" sz="2800" i="1">
                          <a:latin typeface="Cambria Math" panose="02040503050406030204" pitchFamily="18" charset="0"/>
                          <a:sym typeface="Wingdings" pitchFamily="2" charset="2"/>
                        </a:rPr>
                        <m:t>≤1</m:t>
                      </m:r>
                    </m:oMath>
                  </m:oMathPara>
                </a14:m>
                <a:endParaRPr lang="es-ES" sz="28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800" i="1">
                          <a:latin typeface="Cambria Math" panose="02040503050406030204" pitchFamily="18" charset="0"/>
                          <a:sym typeface="Wingdings" pitchFamily="2" charset="2"/>
                        </a:rPr>
                        <m:t>𝐸</m:t>
                      </m:r>
                      <m:d>
                        <m:dPr>
                          <m:ctrlPr>
                            <a:rPr lang="es-ES" sz="2800" i="1">
                              <a:latin typeface="Cambria Math" panose="02040503050406030204" pitchFamily="18" charset="0"/>
                              <a:sym typeface="Wingdings" pitchFamily="2" charset="2"/>
                            </a:rPr>
                          </m:ctrlPr>
                        </m:dPr>
                        <m:e>
                          <m:r>
                            <a:rPr lang="es-ES" sz="2800" i="1">
                              <a:latin typeface="Cambria Math" panose="02040503050406030204" pitchFamily="18" charset="0"/>
                              <a:sym typeface="Wingdings" pitchFamily="2" charset="2"/>
                            </a:rPr>
                            <m:t>𝑋</m:t>
                          </m:r>
                        </m:e>
                      </m:d>
                      <m:r>
                        <a:rPr lang="es-ES" sz="2800" i="1">
                          <a:latin typeface="Cambria Math" panose="02040503050406030204" pitchFamily="18" charset="0"/>
                          <a:sym typeface="Wingdings" pitchFamily="2" charset="2"/>
                        </a:rPr>
                        <m:t>=</m:t>
                      </m:r>
                      <m:r>
                        <a:rPr lang="es-ES" sz="2800" i="1">
                          <a:latin typeface="Cambria Math" panose="02040503050406030204" pitchFamily="18" charset="0"/>
                          <a:ea typeface="Cambria Math" panose="02040503050406030204" pitchFamily="18" charset="0"/>
                          <a:sym typeface="Wingdings" pitchFamily="2" charset="2"/>
                        </a:rPr>
                        <m:t>𝜇</m:t>
                      </m:r>
                      <m:r>
                        <a:rPr lang="es-ES" sz="2800" i="1">
                          <a:latin typeface="Cambria Math" panose="02040503050406030204" pitchFamily="18" charset="0"/>
                          <a:ea typeface="Cambria Math" panose="02040503050406030204" pitchFamily="18" charset="0"/>
                          <a:sym typeface="Wingdings" pitchFamily="2" charset="2"/>
                        </a:rPr>
                        <m:t>=</m:t>
                      </m:r>
                      <m:nary>
                        <m:naryPr>
                          <m:chr m:val="∑"/>
                          <m:subHide m:val="on"/>
                          <m:supHide m:val="on"/>
                          <m:ctrlPr>
                            <a:rPr lang="es-ES" sz="2800" i="1">
                              <a:latin typeface="Cambria Math" panose="02040503050406030204" pitchFamily="18" charset="0"/>
                              <a:sym typeface="Wingdings" pitchFamily="2" charset="2"/>
                            </a:rPr>
                          </m:ctrlPr>
                        </m:naryPr>
                        <m:sub/>
                        <m:sup/>
                        <m:e>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r>
                            <a:rPr lang="es-ES" sz="2800" i="1">
                              <a:latin typeface="Cambria Math" panose="02040503050406030204" pitchFamily="18" charset="0"/>
                              <a:sym typeface="Wingdings" pitchFamily="2" charset="2"/>
                            </a:rPr>
                            <m:t>𝑃</m:t>
                          </m:r>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𝑋</m:t>
                          </m:r>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r>
                            <a:rPr lang="es-ES" sz="2800" i="1">
                              <a:latin typeface="Cambria Math" panose="02040503050406030204" pitchFamily="18" charset="0"/>
                              <a:sym typeface="Wingdings" pitchFamily="2" charset="2"/>
                            </a:rPr>
                            <m:t>)</m:t>
                          </m:r>
                        </m:e>
                      </m:nary>
                    </m:oMath>
                  </m:oMathPara>
                </a14:m>
                <a:endParaRPr lang="es-ES" sz="28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sSup>
                        <m:sSupPr>
                          <m:ctrlPr>
                            <a:rPr lang="es-ES" sz="2800" i="1">
                              <a:latin typeface="Cambria Math" panose="02040503050406030204" pitchFamily="18" charset="0"/>
                              <a:ea typeface="Cambria Math" panose="02040503050406030204" pitchFamily="18" charset="0"/>
                              <a:sym typeface="Wingdings" pitchFamily="2" charset="2"/>
                            </a:rPr>
                          </m:ctrlPr>
                        </m:sSupPr>
                        <m:e>
                          <m:r>
                            <a:rPr lang="es-ES" sz="2800" i="1">
                              <a:latin typeface="Cambria Math" panose="02040503050406030204" pitchFamily="18" charset="0"/>
                              <a:ea typeface="Cambria Math" panose="02040503050406030204" pitchFamily="18" charset="0"/>
                              <a:sym typeface="Wingdings" pitchFamily="2" charset="2"/>
                            </a:rPr>
                            <m:t>𝜎</m:t>
                          </m:r>
                        </m:e>
                        <m:sup>
                          <m:r>
                            <a:rPr lang="es-ES" sz="2800" i="1">
                              <a:latin typeface="Cambria Math" panose="02040503050406030204" pitchFamily="18" charset="0"/>
                              <a:ea typeface="Cambria Math" panose="02040503050406030204" pitchFamily="18" charset="0"/>
                              <a:sym typeface="Wingdings" pitchFamily="2" charset="2"/>
                            </a:rPr>
                            <m:t>2</m:t>
                          </m:r>
                        </m:sup>
                      </m:sSup>
                      <m:r>
                        <a:rPr lang="es-ES" sz="2800" i="1">
                          <a:latin typeface="Cambria Math" panose="02040503050406030204" pitchFamily="18" charset="0"/>
                          <a:ea typeface="Cambria Math" panose="02040503050406030204" pitchFamily="18" charset="0"/>
                          <a:sym typeface="Wingdings" pitchFamily="2" charset="2"/>
                        </a:rPr>
                        <m:t>=</m:t>
                      </m:r>
                      <m:nary>
                        <m:naryPr>
                          <m:chr m:val="∑"/>
                          <m:subHide m:val="on"/>
                          <m:supHide m:val="on"/>
                          <m:ctrlPr>
                            <a:rPr lang="es-ES" sz="2800" i="1">
                              <a:latin typeface="Cambria Math" panose="02040503050406030204" pitchFamily="18" charset="0"/>
                              <a:sym typeface="Wingdings" pitchFamily="2" charset="2"/>
                            </a:rPr>
                          </m:ctrlPr>
                        </m:naryPr>
                        <m:sub/>
                        <m:sup/>
                        <m:e>
                          <m:sSup>
                            <m:sSupPr>
                              <m:ctrlPr>
                                <a:rPr lang="es-ES" sz="2800" i="1">
                                  <a:latin typeface="Cambria Math" panose="02040503050406030204" pitchFamily="18" charset="0"/>
                                  <a:sym typeface="Wingdings" pitchFamily="2" charset="2"/>
                                </a:rPr>
                              </m:ctrlPr>
                            </m:sSupPr>
                            <m:e>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𝜇</m:t>
                              </m:r>
                              <m:r>
                                <a:rPr lang="es-ES" sz="2800" i="1">
                                  <a:latin typeface="Cambria Math" panose="02040503050406030204" pitchFamily="18" charset="0"/>
                                  <a:sym typeface="Wingdings" pitchFamily="2" charset="2"/>
                                </a:rPr>
                                <m:t>)</m:t>
                              </m:r>
                            </m:e>
                            <m:sup>
                              <m:r>
                                <a:rPr lang="es-ES" sz="2800" i="1">
                                  <a:latin typeface="Cambria Math" panose="02040503050406030204" pitchFamily="18" charset="0"/>
                                  <a:sym typeface="Wingdings" pitchFamily="2" charset="2"/>
                                </a:rPr>
                                <m:t>2</m:t>
                              </m:r>
                            </m:sup>
                          </m:sSup>
                          <m:r>
                            <a:rPr lang="es-ES" sz="2800" i="1">
                              <a:latin typeface="Cambria Math" panose="02040503050406030204" pitchFamily="18" charset="0"/>
                              <a:sym typeface="Wingdings" pitchFamily="2" charset="2"/>
                            </a:rPr>
                            <m:t>𝑃</m:t>
                          </m:r>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𝑋</m:t>
                          </m:r>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𝑥</m:t>
                              </m:r>
                            </m:e>
                            <m:sub>
                              <m:r>
                                <a:rPr lang="es-ES" sz="2800" i="1">
                                  <a:latin typeface="Cambria Math" panose="02040503050406030204" pitchFamily="18" charset="0"/>
                                  <a:sym typeface="Wingdings" pitchFamily="2" charset="2"/>
                                </a:rPr>
                                <m:t>𝑖</m:t>
                              </m:r>
                            </m:sub>
                          </m:sSub>
                          <m:r>
                            <a:rPr lang="es-ES" sz="2800" i="1">
                              <a:latin typeface="Cambria Math" panose="02040503050406030204" pitchFamily="18" charset="0"/>
                              <a:sym typeface="Wingdings" pitchFamily="2" charset="2"/>
                            </a:rPr>
                            <m:t>)</m:t>
                          </m:r>
                        </m:e>
                      </m:nary>
                    </m:oMath>
                  </m:oMathPara>
                </a14:m>
                <a:endParaRPr lang="es-ES" sz="2800" dirty="0">
                  <a:sym typeface="Wingdings" pitchFamily="2" charset="2"/>
                </a:endParaRPr>
              </a:p>
              <a:p>
                <a:pPr lvl="1"/>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6867961" cy="4679250"/>
              </a:xfrm>
              <a:blipFill>
                <a:blip r:embed="rId3"/>
                <a:stretch>
                  <a:fillRect t="-2973" b="-47838"/>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a:t>
            </a:fld>
            <a:endParaRPr lang="es-ES" noProof="1"/>
          </a:p>
        </p:txBody>
      </p:sp>
      <p:pic>
        <p:nvPicPr>
          <p:cNvPr id="10" name="Picture 10" descr="/var/folders/6t/2mz5p7fj3m38n_t_lmp74hqr0000gn/T/com.microsoft.Powerpoint/WebArchiveCopyPasteTempFiles/plot.png?width=642&amp;height=457&amp;randomizer=1420918933">
            <a:extLst>
              <a:ext uri="{FF2B5EF4-FFF2-40B4-BE49-F238E27FC236}">
                <a16:creationId xmlns:a16="http://schemas.microsoft.com/office/drawing/2014/main" id="{DFEFA7D0-A596-5544-9A69-5FDE68206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5239" y="1169880"/>
            <a:ext cx="4062263" cy="28916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var/folders/6t/2mz5p7fj3m38n_t_lmp74hqr0000gn/T/com.microsoft.Powerpoint/WebArchiveCopyPasteTempFiles/plot.png?width=642&amp;height=457&amp;randomizer=-595067693">
            <a:extLst>
              <a:ext uri="{FF2B5EF4-FFF2-40B4-BE49-F238E27FC236}">
                <a16:creationId xmlns:a16="http://schemas.microsoft.com/office/drawing/2014/main" id="{69B7E5B5-4B84-A649-8D39-BFD8B9498E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5238" y="3950251"/>
            <a:ext cx="3907601" cy="278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29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probabilidad de la Distribución POISSON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Si </a:t>
                </a:r>
                <a14:m>
                  <m:oMath xmlns:m="http://schemas.openxmlformats.org/officeDocument/2006/math">
                    <m:r>
                      <a:rPr lang="es-MX" sz="2800" b="0" i="1" smtClean="0">
                        <a:latin typeface="Cambria Math" panose="02040503050406030204" pitchFamily="18" charset="0"/>
                        <a:sym typeface="Wingdings" pitchFamily="2" charset="2"/>
                      </a:rPr>
                      <m:t>𝑋</m:t>
                    </m:r>
                    <m:r>
                      <a:rPr lang="es-MX" sz="2800" b="0" i="1" smtClean="0">
                        <a:latin typeface="Cambria Math" panose="02040503050406030204" pitchFamily="18" charset="0"/>
                        <a:sym typeface="Wingdings" pitchFamily="2" charset="2"/>
                      </a:rPr>
                      <m:t>~ </m:t>
                    </m:r>
                    <m:r>
                      <a:rPr lang="es-MX" sz="2800" b="0" i="1" smtClean="0">
                        <a:latin typeface="Cambria Math" panose="02040503050406030204" pitchFamily="18" charset="0"/>
                        <a:sym typeface="Wingdings" pitchFamily="2" charset="2"/>
                      </a:rPr>
                      <m:t>𝑃𝑠</m:t>
                    </m:r>
                    <m:r>
                      <a:rPr lang="es-MX" sz="2800" b="0" i="1" smtClean="0">
                        <a:latin typeface="Cambria Math" panose="02040503050406030204" pitchFamily="18" charset="0"/>
                        <a:sym typeface="Wingdings" pitchFamily="2" charset="2"/>
                      </a:rPr>
                      <m:t>(</m:t>
                    </m:r>
                    <m:r>
                      <a:rPr lang="es-MX" sz="2800" b="0" i="1" smtClean="0">
                        <a:latin typeface="Cambria Math" panose="02040503050406030204" pitchFamily="18" charset="0"/>
                        <a:sym typeface="Wingdings" pitchFamily="2" charset="2"/>
                      </a:rPr>
                      <m:t>𝜆</m:t>
                    </m:r>
                    <m:r>
                      <a:rPr lang="es-MX" sz="2800" b="0" i="1" smtClean="0">
                        <a:latin typeface="Cambria Math" panose="02040503050406030204" pitchFamily="18" charset="0"/>
                        <a:sym typeface="Wingdings" pitchFamily="2" charset="2"/>
                      </a:rPr>
                      <m:t>=</m:t>
                    </m:r>
                    <m:r>
                      <a:rPr lang="es-MX" sz="2800" b="0" i="1" smtClean="0">
                        <a:latin typeface="Cambria Math" panose="02040503050406030204" pitchFamily="18" charset="0"/>
                        <a:sym typeface="Wingdings" pitchFamily="2" charset="2"/>
                      </a:rPr>
                      <m:t>𝛼</m:t>
                    </m:r>
                    <m:r>
                      <a:rPr lang="es-MX" sz="2800" b="0" i="1" smtClean="0">
                        <a:latin typeface="Cambria Math" panose="02040503050406030204" pitchFamily="18" charset="0"/>
                        <a:sym typeface="Wingdings" pitchFamily="2" charset="2"/>
                      </a:rPr>
                      <m:t>𝑡</m:t>
                    </m:r>
                    <m:r>
                      <a:rPr lang="es-MX" sz="2800" b="0" i="1" smtClean="0">
                        <a:latin typeface="Cambria Math" panose="02040503050406030204" pitchFamily="18" charset="0"/>
                        <a:sym typeface="Wingdings" pitchFamily="2" charset="2"/>
                      </a:rPr>
                      <m:t>)</m:t>
                    </m:r>
                  </m:oMath>
                </a14:m>
                <a:r>
                  <a:rPr lang="es-ES" sz="2800" i="1" dirty="0">
                    <a:sym typeface="Wingdings" pitchFamily="2" charset="2"/>
                  </a:rPr>
                  <a:t>  </a:t>
                </a:r>
                <a:r>
                  <a:rPr lang="es-ES" sz="2800" dirty="0">
                    <a:sym typeface="Wingdings" pitchFamily="2" charset="2"/>
                  </a:rPr>
                  <a:t>entonces</a:t>
                </a: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m:t>
                      </m:r>
                      <m:f>
                        <m:fPr>
                          <m:ctrlPr>
                            <a:rPr lang="es-MX" sz="2600" b="0" i="1" smtClean="0">
                              <a:latin typeface="Cambria Math" panose="02040503050406030204" pitchFamily="18" charset="0"/>
                              <a:sym typeface="Wingdings" pitchFamily="2" charset="2"/>
                            </a:rPr>
                          </m:ctrlPr>
                        </m:fPr>
                        <m:num>
                          <m:sSup>
                            <m:sSupPr>
                              <m:ctrlPr>
                                <a:rPr lang="es-MX" sz="2600" b="0" i="1" smtClean="0">
                                  <a:latin typeface="Cambria Math" panose="02040503050406030204" pitchFamily="18" charset="0"/>
                                  <a:sym typeface="Wingdings" pitchFamily="2" charset="2"/>
                                </a:rPr>
                              </m:ctrlPr>
                            </m:sSupPr>
                            <m:e>
                              <m:r>
                                <a:rPr lang="es-MX" sz="2600" b="0" i="1" smtClean="0">
                                  <a:latin typeface="Cambria Math" panose="02040503050406030204" pitchFamily="18" charset="0"/>
                                  <a:sym typeface="Wingdings" pitchFamily="2" charset="2"/>
                                </a:rPr>
                                <m:t>𝑒</m:t>
                              </m:r>
                            </m:e>
                            <m:sup>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𝛼</m:t>
                              </m:r>
                              <m:r>
                                <a:rPr lang="es-MX" sz="2600" b="0" i="1" smtClean="0">
                                  <a:latin typeface="Cambria Math" panose="02040503050406030204" pitchFamily="18" charset="0"/>
                                  <a:sym typeface="Wingdings" pitchFamily="2" charset="2"/>
                                </a:rPr>
                                <m:t>𝑡</m:t>
                              </m:r>
                            </m:sup>
                          </m:sSup>
                          <m:sSup>
                            <m:sSupPr>
                              <m:ctrlPr>
                                <a:rPr lang="es-MX" sz="2600" b="0" i="1" smtClean="0">
                                  <a:latin typeface="Cambria Math" panose="02040503050406030204" pitchFamily="18" charset="0"/>
                                  <a:sym typeface="Wingdings" pitchFamily="2" charset="2"/>
                                </a:rPr>
                              </m:ctrlPr>
                            </m:sSupPr>
                            <m:e>
                              <m:d>
                                <m:dPr>
                                  <m:ctrlPr>
                                    <a:rPr lang="es-MX" sz="2600" b="0" i="1" smtClean="0">
                                      <a:latin typeface="Cambria Math" panose="02040503050406030204" pitchFamily="18" charset="0"/>
                                      <a:sym typeface="Wingdings" pitchFamily="2" charset="2"/>
                                    </a:rPr>
                                  </m:ctrlPr>
                                </m:dPr>
                                <m:e>
                                  <m:r>
                                    <a:rPr lang="es-MX" sz="2600" b="0" i="1" smtClean="0">
                                      <a:latin typeface="Cambria Math" panose="02040503050406030204" pitchFamily="18" charset="0"/>
                                      <a:sym typeface="Wingdings" pitchFamily="2" charset="2"/>
                                    </a:rPr>
                                    <m:t>𝛼</m:t>
                                  </m:r>
                                  <m:r>
                                    <a:rPr lang="es-MX" sz="2600" b="0" i="1" smtClean="0">
                                      <a:latin typeface="Cambria Math" panose="02040503050406030204" pitchFamily="18" charset="0"/>
                                      <a:sym typeface="Wingdings" pitchFamily="2" charset="2"/>
                                    </a:rPr>
                                    <m:t>𝑡</m:t>
                                  </m:r>
                                </m:e>
                              </m:d>
                            </m:e>
                            <m:sup>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𝑥</m:t>
                                  </m:r>
                                </m:e>
                                <m:sub>
                                  <m:r>
                                    <a:rPr lang="es-MX" sz="2600" b="0" i="1" smtClean="0">
                                      <a:latin typeface="Cambria Math" panose="02040503050406030204" pitchFamily="18" charset="0"/>
                                      <a:sym typeface="Wingdings" pitchFamily="2" charset="2"/>
                                    </a:rPr>
                                    <m:t>𝑖</m:t>
                                  </m:r>
                                </m:sub>
                              </m:sSub>
                            </m:sup>
                          </m:sSup>
                        </m:num>
                        <m:den>
                          <m:r>
                            <a:rPr lang="es-MX" sz="2600" b="0" i="1" smtClean="0">
                              <a:latin typeface="Cambria Math" panose="02040503050406030204" pitchFamily="18" charset="0"/>
                              <a:sym typeface="Wingdings" pitchFamily="2" charset="2"/>
                            </a:rPr>
                            <m:t>𝑥</m:t>
                          </m:r>
                          <m:r>
                            <a:rPr lang="es-MX" sz="2600" b="0" i="1" smtClean="0">
                              <a:latin typeface="Cambria Math" panose="02040503050406030204" pitchFamily="18" charset="0"/>
                              <a:sym typeface="Wingdings" pitchFamily="2" charset="2"/>
                            </a:rPr>
                            <m:t>!</m:t>
                          </m:r>
                        </m:den>
                      </m:f>
                    </m:oMath>
                  </m:oMathPara>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𝐹</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 </m:t>
                      </m:r>
                      <m:nary>
                        <m:naryPr>
                          <m:chr m:val="∑"/>
                          <m:ctrlPr>
                            <a:rPr lang="es-ES" sz="2600" b="0" i="1" smtClean="0">
                              <a:latin typeface="Cambria Math" panose="02040503050406030204" pitchFamily="18" charset="0"/>
                              <a:sym typeface="Wingdings" pitchFamily="2" charset="2"/>
                            </a:rPr>
                          </m:ctrlPr>
                        </m:naryPr>
                        <m:sub>
                          <m:r>
                            <m:rPr>
                              <m:brk m:alnAt="23"/>
                            </m:rPr>
                            <a:rPr lang="es-ES" sz="2600" b="0" i="1" smtClean="0">
                              <a:latin typeface="Cambria Math" panose="02040503050406030204" pitchFamily="18" charset="0"/>
                              <a:sym typeface="Wingdings" pitchFamily="2" charset="2"/>
                            </a:rPr>
                            <m:t>𝑗</m:t>
                          </m:r>
                          <m:r>
                            <a:rPr lang="es-ES" sz="2600" b="0" i="1" smtClean="0">
                              <a:latin typeface="Cambria Math" panose="02040503050406030204" pitchFamily="18" charset="0"/>
                              <a:sym typeface="Wingdings" pitchFamily="2" charset="2"/>
                            </a:rPr>
                            <m:t>=0</m:t>
                          </m:r>
                        </m:sub>
                        <m:sup>
                          <m:r>
                            <a:rPr lang="es-ES" sz="2600" b="0" i="1" smtClean="0">
                              <a:latin typeface="Cambria Math" panose="02040503050406030204" pitchFamily="18" charset="0"/>
                              <a:sym typeface="Wingdings" pitchFamily="2" charset="2"/>
                            </a:rPr>
                            <m:t>𝑖</m:t>
                          </m:r>
                        </m:sup>
                        <m:e>
                          <m:r>
                            <a:rPr lang="es-ES" sz="2600" b="0" i="1" smtClean="0">
                              <a:latin typeface="Cambria Math" panose="02040503050406030204" pitchFamily="18" charset="0"/>
                              <a:sym typeface="Wingdings" pitchFamily="2" charset="2"/>
                            </a:rPr>
                            <m:t>𝑃</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𝑗</m:t>
                              </m:r>
                            </m:sub>
                          </m:sSub>
                          <m:r>
                            <a:rPr lang="es-ES" sz="2600" b="0" i="1" smtClean="0">
                              <a:latin typeface="Cambria Math" panose="02040503050406030204" pitchFamily="18" charset="0"/>
                              <a:sym typeface="Wingdings" pitchFamily="2" charset="2"/>
                            </a:rPr>
                            <m:t>)</m:t>
                          </m:r>
                        </m:e>
                      </m:nary>
                    </m:oMath>
                  </m:oMathPara>
                </a14:m>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582"/>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20</a:t>
            </a:fld>
            <a:endParaRPr lang="es-ES" noProof="1"/>
          </a:p>
        </p:txBody>
      </p:sp>
    </p:spTree>
    <p:extLst>
      <p:ext uri="{BB962C8B-B14F-4D97-AF65-F5344CB8AC3E}">
        <p14:creationId xmlns:p14="http://schemas.microsoft.com/office/powerpoint/2010/main" val="356773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poisson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Asunciones:</a:t>
            </a:r>
          </a:p>
          <a:p>
            <a:pPr lvl="2"/>
            <a:r>
              <a:rPr lang="es-ES" sz="2400" dirty="0">
                <a:sym typeface="Wingdings" pitchFamily="2" charset="2"/>
              </a:rPr>
              <a:t>La ocurrencia de un suceso no afecta a la probabilidad de que sucedan los sucesivos eventos (i.e., son independientes)</a:t>
            </a:r>
          </a:p>
          <a:p>
            <a:pPr lvl="2"/>
            <a:r>
              <a:rPr lang="es-ES" sz="2400" dirty="0">
                <a:sym typeface="Wingdings" pitchFamily="2" charset="2"/>
              </a:rPr>
              <a:t>El número medio de ocurrencias del suceso por unidad de tiempo permanece constante. Es decir, no cambia</a:t>
            </a:r>
          </a:p>
          <a:p>
            <a:pPr lvl="2"/>
            <a:r>
              <a:rPr lang="es-ES" sz="2400" dirty="0">
                <a:sym typeface="Wingdings" pitchFamily="2" charset="2"/>
              </a:rPr>
              <a:t>En el mismo punto infinitesimal del continuo únicamente puede ocurrir un suceso (el suceso que estudiamos o su complementario)</a:t>
            </a:r>
          </a:p>
          <a:p>
            <a:pPr lvl="2"/>
            <a:endParaRPr lang="es-ES" sz="24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21</a:t>
            </a:fld>
            <a:endParaRPr lang="es-ES" noProof="1"/>
          </a:p>
        </p:txBody>
      </p:sp>
    </p:spTree>
    <p:extLst>
      <p:ext uri="{BB962C8B-B14F-4D97-AF65-F5344CB8AC3E}">
        <p14:creationId xmlns:p14="http://schemas.microsoft.com/office/powerpoint/2010/main" val="4251734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Ejemplos función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22</a:t>
            </a:fld>
            <a:endParaRPr lang="es-ES" noProof="1"/>
          </a:p>
        </p:txBody>
      </p:sp>
      <p:pic>
        <p:nvPicPr>
          <p:cNvPr id="4" name="Picture 3">
            <a:extLst>
              <a:ext uri="{FF2B5EF4-FFF2-40B4-BE49-F238E27FC236}">
                <a16:creationId xmlns:a16="http://schemas.microsoft.com/office/drawing/2014/main" id="{FED4661D-4635-492E-AF5D-B5602C7F5B16}"/>
              </a:ext>
            </a:extLst>
          </p:cNvPr>
          <p:cNvPicPr>
            <a:picLocks noChangeAspect="1"/>
          </p:cNvPicPr>
          <p:nvPr/>
        </p:nvPicPr>
        <p:blipFill>
          <a:blip r:embed="rId3"/>
          <a:stretch>
            <a:fillRect/>
          </a:stretch>
        </p:blipFill>
        <p:spPr>
          <a:xfrm>
            <a:off x="431801" y="2146576"/>
            <a:ext cx="3627048" cy="3236029"/>
          </a:xfrm>
          <a:prstGeom prst="rect">
            <a:avLst/>
          </a:prstGeom>
        </p:spPr>
      </p:pic>
      <p:pic>
        <p:nvPicPr>
          <p:cNvPr id="6" name="Picture 5">
            <a:extLst>
              <a:ext uri="{FF2B5EF4-FFF2-40B4-BE49-F238E27FC236}">
                <a16:creationId xmlns:a16="http://schemas.microsoft.com/office/drawing/2014/main" id="{2E17DE8C-2409-4935-806A-CDB501941CBA}"/>
              </a:ext>
            </a:extLst>
          </p:cNvPr>
          <p:cNvPicPr>
            <a:picLocks noChangeAspect="1"/>
          </p:cNvPicPr>
          <p:nvPr/>
        </p:nvPicPr>
        <p:blipFill>
          <a:blip r:embed="rId4"/>
          <a:stretch>
            <a:fillRect/>
          </a:stretch>
        </p:blipFill>
        <p:spPr>
          <a:xfrm>
            <a:off x="4058850" y="2146576"/>
            <a:ext cx="3627048" cy="3236029"/>
          </a:xfrm>
          <a:prstGeom prst="rect">
            <a:avLst/>
          </a:prstGeom>
        </p:spPr>
      </p:pic>
      <p:pic>
        <p:nvPicPr>
          <p:cNvPr id="7" name="Picture 6">
            <a:extLst>
              <a:ext uri="{FF2B5EF4-FFF2-40B4-BE49-F238E27FC236}">
                <a16:creationId xmlns:a16="http://schemas.microsoft.com/office/drawing/2014/main" id="{4EACD349-6914-4CE6-90EE-B53C0F073AD1}"/>
              </a:ext>
            </a:extLst>
          </p:cNvPr>
          <p:cNvPicPr>
            <a:picLocks noChangeAspect="1"/>
          </p:cNvPicPr>
          <p:nvPr/>
        </p:nvPicPr>
        <p:blipFill>
          <a:blip r:embed="rId5"/>
          <a:stretch>
            <a:fillRect/>
          </a:stretch>
        </p:blipFill>
        <p:spPr>
          <a:xfrm>
            <a:off x="7685899" y="2146576"/>
            <a:ext cx="3627048" cy="3236029"/>
          </a:xfrm>
          <a:prstGeom prst="rect">
            <a:avLst/>
          </a:prstGeom>
        </p:spPr>
      </p:pic>
    </p:spTree>
    <p:extLst>
      <p:ext uri="{BB962C8B-B14F-4D97-AF65-F5344CB8AC3E}">
        <p14:creationId xmlns:p14="http://schemas.microsoft.com/office/powerpoint/2010/main" val="552890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Si el número medio de abolladuras por capó de los vehículos de la ETSINF es 0.8. ¿Qué porcentaje de coches no tendrá ninguna abolladura?</a:t>
            </a: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23</a:t>
            </a:fld>
            <a:endParaRPr lang="es-ES" noProof="1"/>
          </a:p>
        </p:txBody>
      </p:sp>
    </p:spTree>
    <p:extLst>
      <p:ext uri="{BB962C8B-B14F-4D97-AF65-F5344CB8AC3E}">
        <p14:creationId xmlns:p14="http://schemas.microsoft.com/office/powerpoint/2010/main" val="1828787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Ábacos de poisson: </a:t>
                </a:r>
                <a14:m>
                  <m:oMath xmlns:m="http://schemas.openxmlformats.org/officeDocument/2006/math">
                    <m:r>
                      <a:rPr lang="es-MX" b="1" i="1" noProof="1" smtClean="0">
                        <a:latin typeface="Cambria Math" panose="02040503050406030204" pitchFamily="18" charset="0"/>
                      </a:rPr>
                      <m:t>𝑷</m:t>
                    </m:r>
                    <m:r>
                      <a:rPr lang="es-MX" b="1" i="1" noProof="1" smtClean="0">
                        <a:latin typeface="Cambria Math" panose="02040503050406030204" pitchFamily="18" charset="0"/>
                      </a:rPr>
                      <m:t>(</m:t>
                    </m:r>
                    <m:r>
                      <a:rPr lang="es-MX" b="1" i="1" noProof="1" smtClean="0">
                        <a:latin typeface="Cambria Math" panose="02040503050406030204" pitchFamily="18" charset="0"/>
                      </a:rPr>
                      <m:t>𝑿</m:t>
                    </m:r>
                    <m:r>
                      <a:rPr lang="es-MX" b="1" i="1" noProof="1" smtClean="0">
                        <a:latin typeface="Cambria Math" panose="02040503050406030204" pitchFamily="18" charset="0"/>
                      </a:rPr>
                      <m:t>≤</m:t>
                    </m:r>
                    <m:sSub>
                      <m:sSubPr>
                        <m:ctrlPr>
                          <a:rPr lang="es-MX" b="1" i="1" noProof="1" smtClean="0">
                            <a:latin typeface="Cambria Math" panose="02040503050406030204" pitchFamily="18" charset="0"/>
                          </a:rPr>
                        </m:ctrlPr>
                      </m:sSubPr>
                      <m:e>
                        <m:r>
                          <a:rPr lang="es-MX" b="1" i="1" noProof="1" smtClean="0">
                            <a:latin typeface="Cambria Math" panose="02040503050406030204" pitchFamily="18" charset="0"/>
                          </a:rPr>
                          <m:t>𝒙</m:t>
                        </m:r>
                      </m:e>
                      <m:sub>
                        <m:r>
                          <a:rPr lang="es-MX" b="1" i="1" noProof="1" smtClean="0">
                            <a:latin typeface="Cambria Math" panose="02040503050406030204" pitchFamily="18" charset="0"/>
                          </a:rPr>
                          <m:t>𝒊</m:t>
                        </m:r>
                      </m:sub>
                    </m:sSub>
                    <m:r>
                      <a:rPr lang="es-MX"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40845" b="-57746"/>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endParaRPr lang="es-ES" sz="32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24</a:t>
            </a:fld>
            <a:endParaRPr lang="es-ES" noProof="1"/>
          </a:p>
        </p:txBody>
      </p:sp>
      <p:pic>
        <p:nvPicPr>
          <p:cNvPr id="5" name="Picture 4">
            <a:extLst>
              <a:ext uri="{FF2B5EF4-FFF2-40B4-BE49-F238E27FC236}">
                <a16:creationId xmlns:a16="http://schemas.microsoft.com/office/drawing/2014/main" id="{6F6E4F92-969A-4F2E-98DD-5CB6368282E4}"/>
              </a:ext>
            </a:extLst>
          </p:cNvPr>
          <p:cNvPicPr>
            <a:picLocks noChangeAspect="1"/>
          </p:cNvPicPr>
          <p:nvPr/>
        </p:nvPicPr>
        <p:blipFill>
          <a:blip r:embed="rId4"/>
          <a:stretch>
            <a:fillRect/>
          </a:stretch>
        </p:blipFill>
        <p:spPr>
          <a:xfrm>
            <a:off x="347776" y="1008000"/>
            <a:ext cx="8096978" cy="5795650"/>
          </a:xfrm>
          <a:prstGeom prst="rect">
            <a:avLst/>
          </a:prstGeom>
        </p:spPr>
      </p:pic>
    </p:spTree>
    <p:extLst>
      <p:ext uri="{BB962C8B-B14F-4D97-AF65-F5344CB8AC3E}">
        <p14:creationId xmlns:p14="http://schemas.microsoft.com/office/powerpoint/2010/main" val="3650209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Ábacos de poisson: </a:t>
                </a:r>
                <a14:m>
                  <m:oMath xmlns:m="http://schemas.openxmlformats.org/officeDocument/2006/math">
                    <m:r>
                      <a:rPr lang="es-MX" b="1" i="1" noProof="1" smtClean="0">
                        <a:latin typeface="Cambria Math" panose="02040503050406030204" pitchFamily="18" charset="0"/>
                      </a:rPr>
                      <m:t>𝑷</m:t>
                    </m:r>
                    <m:r>
                      <a:rPr lang="es-MX" b="1" i="1" noProof="1" smtClean="0">
                        <a:latin typeface="Cambria Math" panose="02040503050406030204" pitchFamily="18" charset="0"/>
                      </a:rPr>
                      <m:t>(</m:t>
                    </m:r>
                    <m:r>
                      <a:rPr lang="es-MX" b="1" i="1" noProof="1" smtClean="0">
                        <a:latin typeface="Cambria Math" panose="02040503050406030204" pitchFamily="18" charset="0"/>
                      </a:rPr>
                      <m:t>𝑿</m:t>
                    </m:r>
                    <m:r>
                      <a:rPr lang="es-MX" b="1" i="1" noProof="1" smtClean="0">
                        <a:latin typeface="Cambria Math" panose="02040503050406030204" pitchFamily="18" charset="0"/>
                      </a:rPr>
                      <m:t>≤</m:t>
                    </m:r>
                    <m:sSub>
                      <m:sSubPr>
                        <m:ctrlPr>
                          <a:rPr lang="es-MX" b="1" i="1" noProof="1" smtClean="0">
                            <a:latin typeface="Cambria Math" panose="02040503050406030204" pitchFamily="18" charset="0"/>
                          </a:rPr>
                        </m:ctrlPr>
                      </m:sSubPr>
                      <m:e>
                        <m:r>
                          <a:rPr lang="es-MX" b="1" i="1" noProof="1" smtClean="0">
                            <a:latin typeface="Cambria Math" panose="02040503050406030204" pitchFamily="18" charset="0"/>
                          </a:rPr>
                          <m:t>𝒙</m:t>
                        </m:r>
                      </m:e>
                      <m:sub>
                        <m:r>
                          <a:rPr lang="es-MX" b="1" i="1" noProof="1" smtClean="0">
                            <a:latin typeface="Cambria Math" panose="02040503050406030204" pitchFamily="18" charset="0"/>
                          </a:rPr>
                          <m:t>𝒊</m:t>
                        </m:r>
                      </m:sub>
                    </m:sSub>
                    <m:r>
                      <a:rPr lang="es-MX"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40845" b="-57746"/>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endParaRPr lang="es-ES" sz="32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25</a:t>
            </a:fld>
            <a:endParaRPr lang="es-ES" noProof="1"/>
          </a:p>
        </p:txBody>
      </p:sp>
      <p:pic>
        <p:nvPicPr>
          <p:cNvPr id="5" name="Picture 4">
            <a:extLst>
              <a:ext uri="{FF2B5EF4-FFF2-40B4-BE49-F238E27FC236}">
                <a16:creationId xmlns:a16="http://schemas.microsoft.com/office/drawing/2014/main" id="{6F6E4F92-969A-4F2E-98DD-5CB6368282E4}"/>
              </a:ext>
            </a:extLst>
          </p:cNvPr>
          <p:cNvPicPr>
            <a:picLocks noChangeAspect="1"/>
          </p:cNvPicPr>
          <p:nvPr/>
        </p:nvPicPr>
        <p:blipFill>
          <a:blip r:embed="rId4"/>
          <a:stretch>
            <a:fillRect/>
          </a:stretch>
        </p:blipFill>
        <p:spPr>
          <a:xfrm>
            <a:off x="347776" y="1008000"/>
            <a:ext cx="8096978" cy="57956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6A036E-86C9-483B-9A52-44200DCD91C6}"/>
                  </a:ext>
                </a:extLst>
              </p:cNvPr>
              <p:cNvSpPr txBox="1"/>
              <p:nvPr/>
            </p:nvSpPr>
            <p:spPr>
              <a:xfrm>
                <a:off x="8745967" y="1495313"/>
                <a:ext cx="270153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𝜆</m:t>
                      </m:r>
                      <m:r>
                        <a:rPr lang="es-MX" b="0" i="1" smtClean="0">
                          <a:latin typeface="Cambria Math" panose="02040503050406030204" pitchFamily="18" charset="0"/>
                        </a:rPr>
                        <m:t>=1</m:t>
                      </m:r>
                    </m:oMath>
                  </m:oMathPara>
                </a14:m>
                <a:endParaRPr lang="es-MX" b="0" dirty="0"/>
              </a:p>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=2</m:t>
                      </m:r>
                    </m:oMath>
                  </m:oMathPara>
                </a14:m>
                <a:endParaRPr lang="es-ES" dirty="0"/>
              </a:p>
            </p:txBody>
          </p:sp>
        </mc:Choice>
        <mc:Fallback xmlns="">
          <p:sp>
            <p:nvSpPr>
              <p:cNvPr id="6" name="TextBox 5">
                <a:extLst>
                  <a:ext uri="{FF2B5EF4-FFF2-40B4-BE49-F238E27FC236}">
                    <a16:creationId xmlns:a16="http://schemas.microsoft.com/office/drawing/2014/main" id="{166A036E-86C9-483B-9A52-44200DCD91C6}"/>
                  </a:ext>
                </a:extLst>
              </p:cNvPr>
              <p:cNvSpPr txBox="1">
                <a:spLocks noRot="1" noChangeAspect="1" noMove="1" noResize="1" noEditPoints="1" noAdjustHandles="1" noChangeArrowheads="1" noChangeShapeType="1" noTextEdit="1"/>
              </p:cNvSpPr>
              <p:nvPr/>
            </p:nvSpPr>
            <p:spPr>
              <a:xfrm>
                <a:off x="8745967" y="1495313"/>
                <a:ext cx="2701535" cy="646331"/>
              </a:xfrm>
              <a:prstGeom prst="rect">
                <a:avLst/>
              </a:prstGeom>
              <a:blipFill>
                <a:blip r:embed="rId5"/>
                <a:stretch>
                  <a:fillRect b="-943"/>
                </a:stretch>
              </a:blipFill>
            </p:spPr>
            <p:txBody>
              <a:bodyPr/>
              <a:lstStyle/>
              <a:p>
                <a:r>
                  <a:rPr lang="es-ES">
                    <a:noFill/>
                  </a:rPr>
                  <a:t> </a:t>
                </a:r>
              </a:p>
            </p:txBody>
          </p:sp>
        </mc:Fallback>
      </mc:AlternateContent>
    </p:spTree>
    <p:extLst>
      <p:ext uri="{BB962C8B-B14F-4D97-AF65-F5344CB8AC3E}">
        <p14:creationId xmlns:p14="http://schemas.microsoft.com/office/powerpoint/2010/main" val="2146759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Ábacos de poisson: </a:t>
                </a:r>
                <a14:m>
                  <m:oMath xmlns:m="http://schemas.openxmlformats.org/officeDocument/2006/math">
                    <m:r>
                      <a:rPr lang="es-MX" b="1" i="1" noProof="1" smtClean="0">
                        <a:latin typeface="Cambria Math" panose="02040503050406030204" pitchFamily="18" charset="0"/>
                      </a:rPr>
                      <m:t>𝑷</m:t>
                    </m:r>
                    <m:r>
                      <a:rPr lang="es-MX" b="1" i="1" noProof="1" smtClean="0">
                        <a:latin typeface="Cambria Math" panose="02040503050406030204" pitchFamily="18" charset="0"/>
                      </a:rPr>
                      <m:t>(</m:t>
                    </m:r>
                    <m:r>
                      <a:rPr lang="es-MX" b="1" i="1" noProof="1" smtClean="0">
                        <a:latin typeface="Cambria Math" panose="02040503050406030204" pitchFamily="18" charset="0"/>
                      </a:rPr>
                      <m:t>𝑿</m:t>
                    </m:r>
                    <m:r>
                      <a:rPr lang="es-MX" b="1" i="1" noProof="1" smtClean="0">
                        <a:latin typeface="Cambria Math" panose="02040503050406030204" pitchFamily="18" charset="0"/>
                      </a:rPr>
                      <m:t>≤</m:t>
                    </m:r>
                    <m:sSub>
                      <m:sSubPr>
                        <m:ctrlPr>
                          <a:rPr lang="es-MX" b="1" i="1" noProof="1" smtClean="0">
                            <a:latin typeface="Cambria Math" panose="02040503050406030204" pitchFamily="18" charset="0"/>
                          </a:rPr>
                        </m:ctrlPr>
                      </m:sSubPr>
                      <m:e>
                        <m:r>
                          <a:rPr lang="es-MX" b="1" i="1" noProof="1" smtClean="0">
                            <a:latin typeface="Cambria Math" panose="02040503050406030204" pitchFamily="18" charset="0"/>
                          </a:rPr>
                          <m:t>𝒙</m:t>
                        </m:r>
                      </m:e>
                      <m:sub>
                        <m:r>
                          <a:rPr lang="es-MX" b="1" i="1" noProof="1" smtClean="0">
                            <a:latin typeface="Cambria Math" panose="02040503050406030204" pitchFamily="18" charset="0"/>
                          </a:rPr>
                          <m:t>𝒊</m:t>
                        </m:r>
                      </m:sub>
                    </m:sSub>
                    <m:r>
                      <a:rPr lang="es-MX"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40845" b="-57746"/>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endParaRPr lang="es-ES" sz="32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26</a:t>
            </a:fld>
            <a:endParaRPr lang="es-ES" noProof="1"/>
          </a:p>
        </p:txBody>
      </p:sp>
      <p:pic>
        <p:nvPicPr>
          <p:cNvPr id="5" name="Picture 4">
            <a:extLst>
              <a:ext uri="{FF2B5EF4-FFF2-40B4-BE49-F238E27FC236}">
                <a16:creationId xmlns:a16="http://schemas.microsoft.com/office/drawing/2014/main" id="{6F6E4F92-969A-4F2E-98DD-5CB6368282E4}"/>
              </a:ext>
            </a:extLst>
          </p:cNvPr>
          <p:cNvPicPr>
            <a:picLocks noChangeAspect="1"/>
          </p:cNvPicPr>
          <p:nvPr/>
        </p:nvPicPr>
        <p:blipFill>
          <a:blip r:embed="rId4"/>
          <a:stretch>
            <a:fillRect/>
          </a:stretch>
        </p:blipFill>
        <p:spPr>
          <a:xfrm>
            <a:off x="347776" y="1008000"/>
            <a:ext cx="8096978" cy="57956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66A036E-86C9-483B-9A52-44200DCD91C6}"/>
                  </a:ext>
                </a:extLst>
              </p:cNvPr>
              <p:cNvSpPr txBox="1"/>
              <p:nvPr/>
            </p:nvSpPr>
            <p:spPr>
              <a:xfrm>
                <a:off x="8745967" y="1495313"/>
                <a:ext cx="270153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𝜆</m:t>
                      </m:r>
                      <m:r>
                        <a:rPr lang="es-MX" b="0" i="1" smtClean="0">
                          <a:latin typeface="Cambria Math" panose="02040503050406030204" pitchFamily="18" charset="0"/>
                        </a:rPr>
                        <m:t>=1</m:t>
                      </m:r>
                    </m:oMath>
                  </m:oMathPara>
                </a14:m>
                <a:endParaRPr lang="es-MX" b="0" dirty="0"/>
              </a:p>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=2</m:t>
                      </m:r>
                    </m:oMath>
                  </m:oMathPara>
                </a14:m>
                <a:endParaRPr lang="es-ES" dirty="0"/>
              </a:p>
            </p:txBody>
          </p:sp>
        </mc:Choice>
        <mc:Fallback xmlns="">
          <p:sp>
            <p:nvSpPr>
              <p:cNvPr id="6" name="TextBox 5">
                <a:extLst>
                  <a:ext uri="{FF2B5EF4-FFF2-40B4-BE49-F238E27FC236}">
                    <a16:creationId xmlns:a16="http://schemas.microsoft.com/office/drawing/2014/main" id="{166A036E-86C9-483B-9A52-44200DCD91C6}"/>
                  </a:ext>
                </a:extLst>
              </p:cNvPr>
              <p:cNvSpPr txBox="1">
                <a:spLocks noRot="1" noChangeAspect="1" noMove="1" noResize="1" noEditPoints="1" noAdjustHandles="1" noChangeArrowheads="1" noChangeShapeType="1" noTextEdit="1"/>
              </p:cNvSpPr>
              <p:nvPr/>
            </p:nvSpPr>
            <p:spPr>
              <a:xfrm>
                <a:off x="8745967" y="1495313"/>
                <a:ext cx="2701535" cy="646331"/>
              </a:xfrm>
              <a:prstGeom prst="rect">
                <a:avLst/>
              </a:prstGeom>
              <a:blipFill>
                <a:blip r:embed="rId5"/>
                <a:stretch>
                  <a:fillRect b="-943"/>
                </a:stretch>
              </a:blipFill>
            </p:spPr>
            <p:txBody>
              <a:bodyPr/>
              <a:lstStyle/>
              <a:p>
                <a:r>
                  <a:rPr lang="es-ES">
                    <a:noFill/>
                  </a:rPr>
                  <a:t> </a:t>
                </a:r>
              </a:p>
            </p:txBody>
          </p:sp>
        </mc:Fallback>
      </mc:AlternateContent>
      <p:cxnSp>
        <p:nvCxnSpPr>
          <p:cNvPr id="8" name="Straight Connector 7">
            <a:extLst>
              <a:ext uri="{FF2B5EF4-FFF2-40B4-BE49-F238E27FC236}">
                <a16:creationId xmlns:a16="http://schemas.microsoft.com/office/drawing/2014/main" id="{7CCFEC47-4532-48F0-A7C1-305A7685264C}"/>
              </a:ext>
            </a:extLst>
          </p:cNvPr>
          <p:cNvCxnSpPr>
            <a:cxnSpLocks/>
          </p:cNvCxnSpPr>
          <p:nvPr/>
        </p:nvCxnSpPr>
        <p:spPr>
          <a:xfrm flipV="1">
            <a:off x="3808207" y="1368000"/>
            <a:ext cx="0" cy="4946739"/>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74545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Ábacos de poisson: </a:t>
                </a:r>
                <a14:m>
                  <m:oMath xmlns:m="http://schemas.openxmlformats.org/officeDocument/2006/math">
                    <m:r>
                      <a:rPr lang="es-MX" b="1" i="1" noProof="1" smtClean="0">
                        <a:latin typeface="Cambria Math" panose="02040503050406030204" pitchFamily="18" charset="0"/>
                      </a:rPr>
                      <m:t>𝑷</m:t>
                    </m:r>
                    <m:r>
                      <a:rPr lang="es-MX" b="1" i="1" noProof="1" smtClean="0">
                        <a:latin typeface="Cambria Math" panose="02040503050406030204" pitchFamily="18" charset="0"/>
                      </a:rPr>
                      <m:t>(</m:t>
                    </m:r>
                    <m:r>
                      <a:rPr lang="es-MX" b="1" i="1" noProof="1" smtClean="0">
                        <a:latin typeface="Cambria Math" panose="02040503050406030204" pitchFamily="18" charset="0"/>
                      </a:rPr>
                      <m:t>𝑿</m:t>
                    </m:r>
                    <m:r>
                      <a:rPr lang="es-MX" b="1" i="1" noProof="1" smtClean="0">
                        <a:latin typeface="Cambria Math" panose="02040503050406030204" pitchFamily="18" charset="0"/>
                      </a:rPr>
                      <m:t>≤</m:t>
                    </m:r>
                    <m:sSub>
                      <m:sSubPr>
                        <m:ctrlPr>
                          <a:rPr lang="es-MX" b="1" i="1" noProof="1" smtClean="0">
                            <a:latin typeface="Cambria Math" panose="02040503050406030204" pitchFamily="18" charset="0"/>
                          </a:rPr>
                        </m:ctrlPr>
                      </m:sSubPr>
                      <m:e>
                        <m:r>
                          <a:rPr lang="es-MX" b="1" i="1" noProof="1" smtClean="0">
                            <a:latin typeface="Cambria Math" panose="02040503050406030204" pitchFamily="18" charset="0"/>
                          </a:rPr>
                          <m:t>𝒙</m:t>
                        </m:r>
                      </m:e>
                      <m:sub>
                        <m:r>
                          <a:rPr lang="es-MX" b="1" i="1" noProof="1" smtClean="0">
                            <a:latin typeface="Cambria Math" panose="02040503050406030204" pitchFamily="18" charset="0"/>
                          </a:rPr>
                          <m:t>𝒊</m:t>
                        </m:r>
                      </m:sub>
                    </m:sSub>
                    <m:r>
                      <a:rPr lang="es-MX"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40845" b="-57746"/>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endParaRPr lang="es-ES" sz="32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27</a:t>
            </a:fld>
            <a:endParaRPr lang="es-ES" noProof="1"/>
          </a:p>
        </p:txBody>
      </p:sp>
      <p:pic>
        <p:nvPicPr>
          <p:cNvPr id="5" name="Picture 4">
            <a:extLst>
              <a:ext uri="{FF2B5EF4-FFF2-40B4-BE49-F238E27FC236}">
                <a16:creationId xmlns:a16="http://schemas.microsoft.com/office/drawing/2014/main" id="{6F6E4F92-969A-4F2E-98DD-5CB6368282E4}"/>
              </a:ext>
            </a:extLst>
          </p:cNvPr>
          <p:cNvPicPr>
            <a:picLocks noChangeAspect="1"/>
          </p:cNvPicPr>
          <p:nvPr/>
        </p:nvPicPr>
        <p:blipFill>
          <a:blip r:embed="rId4"/>
          <a:stretch>
            <a:fillRect/>
          </a:stretch>
        </p:blipFill>
        <p:spPr>
          <a:xfrm>
            <a:off x="347776" y="1008000"/>
            <a:ext cx="8096978" cy="579565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66A036E-86C9-483B-9A52-44200DCD91C6}"/>
                  </a:ext>
                </a:extLst>
              </p:cNvPr>
              <p:cNvSpPr txBox="1"/>
              <p:nvPr/>
            </p:nvSpPr>
            <p:spPr>
              <a:xfrm>
                <a:off x="8745967" y="1495313"/>
                <a:ext cx="2701535"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𝜆</m:t>
                      </m:r>
                      <m:r>
                        <a:rPr lang="es-MX" b="0" i="1" smtClean="0">
                          <a:latin typeface="Cambria Math" panose="02040503050406030204" pitchFamily="18" charset="0"/>
                        </a:rPr>
                        <m:t>=1</m:t>
                      </m:r>
                    </m:oMath>
                  </m:oMathPara>
                </a14:m>
                <a:endParaRPr lang="es-MX" b="0" dirty="0"/>
              </a:p>
              <a:p>
                <a:pPr/>
                <a14:m>
                  <m:oMathPara xmlns:m="http://schemas.openxmlformats.org/officeDocument/2006/math">
                    <m:oMathParaPr>
                      <m:jc m:val="centerGroup"/>
                    </m:oMathParaPr>
                    <m:oMath xmlns:m="http://schemas.openxmlformats.org/officeDocument/2006/math">
                      <m:sSub>
                        <m:sSubPr>
                          <m:ctrlPr>
                            <a:rPr lang="es-MX" b="0" i="1" smtClean="0">
                              <a:latin typeface="Cambria Math" panose="02040503050406030204" pitchFamily="18" charset="0"/>
                            </a:rPr>
                          </m:ctrlPr>
                        </m:sSubPr>
                        <m:e>
                          <m:r>
                            <a:rPr lang="es-MX" b="0" i="1" smtClean="0">
                              <a:latin typeface="Cambria Math" panose="02040503050406030204" pitchFamily="18" charset="0"/>
                            </a:rPr>
                            <m:t>𝑥</m:t>
                          </m:r>
                        </m:e>
                        <m:sub>
                          <m:r>
                            <a:rPr lang="es-MX" b="0" i="1" smtClean="0">
                              <a:latin typeface="Cambria Math" panose="02040503050406030204" pitchFamily="18" charset="0"/>
                            </a:rPr>
                            <m:t>𝑖</m:t>
                          </m:r>
                        </m:sub>
                      </m:sSub>
                      <m:r>
                        <a:rPr lang="es-MX" b="0" i="1" smtClean="0">
                          <a:latin typeface="Cambria Math" panose="02040503050406030204" pitchFamily="18" charset="0"/>
                        </a:rPr>
                        <m:t>=2</m:t>
                      </m:r>
                    </m:oMath>
                  </m:oMathPara>
                </a14:m>
                <a:endParaRPr lang="es-MX" b="0" dirty="0"/>
              </a:p>
              <a:p>
                <a:endParaRPr lang="es-ES" dirty="0"/>
              </a:p>
              <a:p>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𝑃</m:t>
                      </m:r>
                      <m:d>
                        <m:dPr>
                          <m:ctrlPr>
                            <a:rPr lang="es-MX" b="0" i="1" smtClean="0">
                              <a:latin typeface="Cambria Math" panose="02040503050406030204" pitchFamily="18" charset="0"/>
                            </a:rPr>
                          </m:ctrlPr>
                        </m:dPr>
                        <m:e>
                          <m:r>
                            <a:rPr lang="es-MX" b="0" i="1" smtClean="0">
                              <a:latin typeface="Cambria Math" panose="02040503050406030204" pitchFamily="18" charset="0"/>
                            </a:rPr>
                            <m:t>𝑋</m:t>
                          </m:r>
                          <m:r>
                            <a:rPr lang="es-MX" b="0" i="1" smtClean="0">
                              <a:latin typeface="Cambria Math" panose="02040503050406030204" pitchFamily="18" charset="0"/>
                            </a:rPr>
                            <m:t>≤2</m:t>
                          </m:r>
                        </m:e>
                      </m:d>
                      <m:r>
                        <a:rPr lang="es-MX" b="0" i="1" smtClean="0">
                          <a:latin typeface="Cambria Math" panose="02040503050406030204" pitchFamily="18" charset="0"/>
                        </a:rPr>
                        <m:t>=0.9</m:t>
                      </m:r>
                      <m:r>
                        <a:rPr lang="es-ES" b="0" i="1" smtClean="0">
                          <a:latin typeface="Cambria Math" panose="02040503050406030204" pitchFamily="18" charset="0"/>
                        </a:rPr>
                        <m:t>2</m:t>
                      </m:r>
                    </m:oMath>
                  </m:oMathPara>
                </a14:m>
                <a:endParaRPr lang="es-ES" dirty="0"/>
              </a:p>
            </p:txBody>
          </p:sp>
        </mc:Choice>
        <mc:Fallback>
          <p:sp>
            <p:nvSpPr>
              <p:cNvPr id="6" name="TextBox 5">
                <a:extLst>
                  <a:ext uri="{FF2B5EF4-FFF2-40B4-BE49-F238E27FC236}">
                    <a16:creationId xmlns:a16="http://schemas.microsoft.com/office/drawing/2014/main" id="{166A036E-86C9-483B-9A52-44200DCD91C6}"/>
                  </a:ext>
                </a:extLst>
              </p:cNvPr>
              <p:cNvSpPr txBox="1">
                <a:spLocks noRot="1" noChangeAspect="1" noMove="1" noResize="1" noEditPoints="1" noAdjustHandles="1" noChangeArrowheads="1" noChangeShapeType="1" noTextEdit="1"/>
              </p:cNvSpPr>
              <p:nvPr/>
            </p:nvSpPr>
            <p:spPr>
              <a:xfrm>
                <a:off x="8745967" y="1495313"/>
                <a:ext cx="2701535" cy="1200329"/>
              </a:xfrm>
              <a:prstGeom prst="rect">
                <a:avLst/>
              </a:prstGeom>
              <a:blipFill>
                <a:blip r:embed="rId5"/>
                <a:stretch>
                  <a:fillRect/>
                </a:stretch>
              </a:blipFill>
            </p:spPr>
            <p:txBody>
              <a:bodyPr/>
              <a:lstStyle/>
              <a:p>
                <a:r>
                  <a:rPr lang="es-ES">
                    <a:noFill/>
                  </a:rPr>
                  <a:t> </a:t>
                </a:r>
              </a:p>
            </p:txBody>
          </p:sp>
        </mc:Fallback>
      </mc:AlternateContent>
      <p:cxnSp>
        <p:nvCxnSpPr>
          <p:cNvPr id="8" name="Straight Connector 7">
            <a:extLst>
              <a:ext uri="{FF2B5EF4-FFF2-40B4-BE49-F238E27FC236}">
                <a16:creationId xmlns:a16="http://schemas.microsoft.com/office/drawing/2014/main" id="{7CCFEC47-4532-48F0-A7C1-305A7685264C}"/>
              </a:ext>
            </a:extLst>
          </p:cNvPr>
          <p:cNvCxnSpPr>
            <a:cxnSpLocks/>
          </p:cNvCxnSpPr>
          <p:nvPr/>
        </p:nvCxnSpPr>
        <p:spPr>
          <a:xfrm flipV="1">
            <a:off x="3808207" y="1368000"/>
            <a:ext cx="0" cy="4946739"/>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CA5AB9BE-DFEC-4FAA-B3A4-E1CE913573D9}"/>
              </a:ext>
            </a:extLst>
          </p:cNvPr>
          <p:cNvCxnSpPr>
            <a:cxnSpLocks/>
          </p:cNvCxnSpPr>
          <p:nvPr/>
        </p:nvCxnSpPr>
        <p:spPr>
          <a:xfrm>
            <a:off x="946673" y="3032230"/>
            <a:ext cx="2861534"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63179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Media y varianza de una distribución poisson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3200" dirty="0">
                    <a:latin typeface="Times New Roman" panose="02020603050405020304" pitchFamily="18" charset="0"/>
                    <a:cs typeface="Times New Roman" panose="02020603050405020304" pitchFamily="18" charset="0"/>
                    <a:sym typeface="Wingdings" pitchFamily="2" charset="2"/>
                  </a:rPr>
                  <a:t>El valor que espero observar de la variable X</a:t>
                </a:r>
                <a:br>
                  <a:rPr lang="es-ES" sz="3200" dirty="0">
                    <a:latin typeface="Times New Roman" panose="02020603050405020304" pitchFamily="18" charset="0"/>
                    <a:cs typeface="Times New Roman" panose="02020603050405020304" pitchFamily="18" charset="0"/>
                    <a:sym typeface="Wingdings" pitchFamily="2" charset="2"/>
                  </a:rPr>
                </a:br>
                <a:endParaRPr lang="es-ES" sz="3200" b="0" dirty="0">
                  <a:latin typeface="Times New Roman" panose="02020603050405020304" pitchFamily="18" charset="0"/>
                  <a:cs typeface="Times New Roman" panose="02020603050405020304" pitchFamily="18" charset="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3200" b="0" i="1" smtClean="0">
                          <a:latin typeface="Cambria Math" panose="02040503050406030204" pitchFamily="18" charset="0"/>
                          <a:sym typeface="Wingdings" pitchFamily="2" charset="2"/>
                        </a:rPr>
                        <m:t>𝐸</m:t>
                      </m:r>
                      <m:d>
                        <m:dPr>
                          <m:ctrlPr>
                            <a:rPr lang="es-ES" sz="3200" b="0" i="1" smtClean="0">
                              <a:latin typeface="Cambria Math" panose="02040503050406030204" pitchFamily="18" charset="0"/>
                              <a:sym typeface="Wingdings" pitchFamily="2" charset="2"/>
                            </a:rPr>
                          </m:ctrlPr>
                        </m:dPr>
                        <m:e>
                          <m:r>
                            <a:rPr lang="es-ES" sz="3200" b="0" i="1" smtClean="0">
                              <a:latin typeface="Cambria Math" panose="02040503050406030204" pitchFamily="18" charset="0"/>
                              <a:sym typeface="Wingdings" pitchFamily="2" charset="2"/>
                            </a:rPr>
                            <m:t>𝑋</m:t>
                          </m:r>
                        </m:e>
                      </m:d>
                      <m:r>
                        <a:rPr lang="es-ES" sz="3200" b="0" i="1" smtClean="0">
                          <a:latin typeface="Cambria Math" panose="02040503050406030204" pitchFamily="18" charset="0"/>
                          <a:sym typeface="Wingdings" pitchFamily="2" charset="2"/>
                        </a:rPr>
                        <m:t>=</m:t>
                      </m:r>
                      <m:r>
                        <a:rPr lang="es-ES" sz="3200" b="0" i="1" smtClean="0">
                          <a:latin typeface="Cambria Math" panose="02040503050406030204" pitchFamily="18" charset="0"/>
                          <a:sym typeface="Wingdings" pitchFamily="2" charset="2"/>
                        </a:rPr>
                        <m:t>𝜆</m:t>
                      </m:r>
                    </m:oMath>
                  </m:oMathPara>
                </a14:m>
                <a:br>
                  <a:rPr lang="es-ES" sz="3200" b="0" dirty="0">
                    <a:sym typeface="Wingdings" pitchFamily="2" charset="2"/>
                  </a:rPr>
                </a:br>
                <a:endParaRPr lang="es-ES" sz="3200" b="0" dirty="0">
                  <a:sym typeface="Wingdings" pitchFamily="2" charset="2"/>
                </a:endParaRPr>
              </a:p>
              <a:p>
                <a:pPr marL="276225" lvl="1" indent="0">
                  <a:buNone/>
                </a:pPr>
                <a:endParaRPr lang="es-ES" sz="3200" dirty="0">
                  <a:sym typeface="Wingdings" pitchFamily="2" charset="2"/>
                </a:endParaRPr>
              </a:p>
              <a:p>
                <a:pPr marL="276225" lvl="1" indent="0">
                  <a:buNone/>
                </a:pPr>
                <a:r>
                  <a:rPr lang="es-ES" sz="3200" dirty="0">
                    <a:sym typeface="Wingdings" pitchFamily="2" charset="2"/>
                  </a:rPr>
                  <a:t>La distancia cuadrada a la que espero que se  encuentren los valores observados de la media</a:t>
                </a:r>
                <a:endParaRPr lang="es-ES" sz="3200" b="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sSup>
                        <m:sSupPr>
                          <m:ctrlPr>
                            <a:rPr lang="es-ES" sz="3200" b="0" i="1" smtClean="0">
                              <a:latin typeface="Cambria Math" panose="02040503050406030204" pitchFamily="18" charset="0"/>
                              <a:sym typeface="Wingdings" pitchFamily="2" charset="2"/>
                            </a:rPr>
                          </m:ctrlPr>
                        </m:sSupPr>
                        <m:e>
                          <m:r>
                            <a:rPr lang="es-ES" sz="3200" b="0" i="1" smtClean="0">
                              <a:latin typeface="Cambria Math" panose="02040503050406030204" pitchFamily="18" charset="0"/>
                              <a:sym typeface="Wingdings" pitchFamily="2" charset="2"/>
                            </a:rPr>
                            <m:t>𝜎</m:t>
                          </m:r>
                        </m:e>
                        <m:sup>
                          <m:r>
                            <a:rPr lang="es-ES" sz="3200" b="0" i="1" smtClean="0">
                              <a:latin typeface="Cambria Math" panose="02040503050406030204" pitchFamily="18" charset="0"/>
                              <a:sym typeface="Wingdings" pitchFamily="2" charset="2"/>
                            </a:rPr>
                            <m:t>2</m:t>
                          </m:r>
                        </m:sup>
                      </m:sSup>
                      <m:d>
                        <m:dPr>
                          <m:ctrlPr>
                            <a:rPr lang="es-ES" sz="3200" b="0" i="1" smtClean="0">
                              <a:latin typeface="Cambria Math" panose="02040503050406030204" pitchFamily="18" charset="0"/>
                              <a:sym typeface="Wingdings" pitchFamily="2" charset="2"/>
                            </a:rPr>
                          </m:ctrlPr>
                        </m:dPr>
                        <m:e>
                          <m:r>
                            <a:rPr lang="es-ES" sz="3200" b="0" i="1" smtClean="0">
                              <a:latin typeface="Cambria Math" panose="02040503050406030204" pitchFamily="18" charset="0"/>
                              <a:sym typeface="Wingdings" pitchFamily="2" charset="2"/>
                            </a:rPr>
                            <m:t>𝑋</m:t>
                          </m:r>
                        </m:e>
                      </m:d>
                      <m:r>
                        <a:rPr lang="es-ES" sz="3200" b="0" i="1" smtClean="0">
                          <a:latin typeface="Cambria Math" panose="02040503050406030204" pitchFamily="18" charset="0"/>
                          <a:sym typeface="Wingdings" pitchFamily="2" charset="2"/>
                        </a:rPr>
                        <m:t>=</m:t>
                      </m:r>
                      <m:r>
                        <a:rPr lang="es-ES" sz="3200" b="0" i="1" smtClean="0">
                          <a:latin typeface="Cambria Math" panose="02040503050406030204" pitchFamily="18" charset="0"/>
                          <a:sym typeface="Wingdings" pitchFamily="2" charset="2"/>
                        </a:rPr>
                        <m:t>𝜆</m:t>
                      </m:r>
                    </m:oMath>
                  </m:oMathPara>
                </a14:m>
                <a:endParaRPr lang="es-ES" sz="32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858"/>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28</a:t>
            </a:fld>
            <a:endParaRPr lang="es-ES" noProof="1"/>
          </a:p>
        </p:txBody>
      </p:sp>
    </p:spTree>
    <p:extLst>
      <p:ext uri="{BB962C8B-B14F-4D97-AF65-F5344CB8AC3E}">
        <p14:creationId xmlns:p14="http://schemas.microsoft.com/office/powerpoint/2010/main" val="37726787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Suma de variables de poisson independientes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MX" sz="2800" dirty="0"/>
                  <a:t>Si dos variables </a:t>
                </a:r>
                <a14:m>
                  <m:oMath xmlns:m="http://schemas.openxmlformats.org/officeDocument/2006/math">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𝑋</m:t>
                        </m:r>
                      </m:e>
                      <m:sub>
                        <m:r>
                          <a:rPr lang="es-MX" sz="2800" b="0" i="1" smtClean="0">
                            <a:latin typeface="Cambria Math" panose="02040503050406030204" pitchFamily="18" charset="0"/>
                          </a:rPr>
                          <m:t>1</m:t>
                        </m:r>
                      </m:sub>
                    </m:sSub>
                    <m:r>
                      <a:rPr lang="es-MX" sz="2800" b="0" i="1" smtClean="0">
                        <a:latin typeface="Cambria Math" panose="02040503050406030204" pitchFamily="18" charset="0"/>
                      </a:rPr>
                      <m:t>~ </m:t>
                    </m:r>
                    <m:r>
                      <a:rPr lang="es-MX" sz="2800" b="0" i="1" smtClean="0">
                        <a:latin typeface="Cambria Math" panose="02040503050406030204" pitchFamily="18" charset="0"/>
                      </a:rPr>
                      <m:t>𝑃𝑠</m:t>
                    </m:r>
                    <m:r>
                      <a:rPr lang="es-MX" sz="2800" b="0" i="1" smtClean="0">
                        <a:latin typeface="Cambria Math" panose="02040503050406030204" pitchFamily="18" charset="0"/>
                      </a:rPr>
                      <m:t>(</m:t>
                    </m:r>
                    <m:sSub>
                      <m:sSubPr>
                        <m:ctrlPr>
                          <a:rPr lang="es-MX" sz="2800" b="0" i="1" smtClean="0">
                            <a:latin typeface="Cambria Math" panose="02040503050406030204" pitchFamily="18" charset="0"/>
                          </a:rPr>
                        </m:ctrlPr>
                      </m:sSubPr>
                      <m:e>
                        <m:r>
                          <a:rPr lang="es-MX" sz="2800" b="0" i="1" smtClean="0">
                            <a:latin typeface="Cambria Math" panose="02040503050406030204" pitchFamily="18" charset="0"/>
                          </a:rPr>
                          <m:t>𝜆</m:t>
                        </m:r>
                      </m:e>
                      <m:sub>
                        <m:r>
                          <a:rPr lang="es-MX" sz="2800" b="0" i="1" smtClean="0">
                            <a:latin typeface="Cambria Math" panose="02040503050406030204" pitchFamily="18" charset="0"/>
                          </a:rPr>
                          <m:t>1</m:t>
                        </m:r>
                      </m:sub>
                    </m:sSub>
                    <m:r>
                      <a:rPr lang="es-MX" sz="2800" b="0" i="1" smtClean="0">
                        <a:latin typeface="Cambria Math" panose="02040503050406030204" pitchFamily="18" charset="0"/>
                      </a:rPr>
                      <m:t>)</m:t>
                    </m:r>
                  </m:oMath>
                </a14:m>
                <a:r>
                  <a:rPr lang="es-ES" sz="2600" dirty="0">
                    <a:sym typeface="Wingdings" pitchFamily="2" charset="2"/>
                  </a:rPr>
                  <a:t> y </a:t>
                </a:r>
                <a14:m>
                  <m:oMath xmlns:m="http://schemas.openxmlformats.org/officeDocument/2006/math">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2</m:t>
                        </m:r>
                      </m:sub>
                    </m:sSub>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𝑃𝑠</m:t>
                    </m:r>
                    <m:r>
                      <a:rPr lang="es-MX" sz="2600" b="0" i="1" smtClean="0">
                        <a:latin typeface="Cambria Math" panose="02040503050406030204" pitchFamily="18" charset="0"/>
                        <a:sym typeface="Wingdings" pitchFamily="2" charset="2"/>
                      </a:rPr>
                      <m:t>(</m:t>
                    </m:r>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𝜆</m:t>
                        </m:r>
                      </m:e>
                      <m:sub>
                        <m:r>
                          <a:rPr lang="es-MX" sz="2600" b="0" i="1" smtClean="0">
                            <a:latin typeface="Cambria Math" panose="02040503050406030204" pitchFamily="18" charset="0"/>
                            <a:sym typeface="Wingdings" pitchFamily="2" charset="2"/>
                          </a:rPr>
                          <m:t>2</m:t>
                        </m:r>
                      </m:sub>
                    </m:sSub>
                    <m:r>
                      <a:rPr lang="es-MX" sz="2600" b="0" i="1" smtClean="0">
                        <a:latin typeface="Cambria Math" panose="02040503050406030204" pitchFamily="18" charset="0"/>
                        <a:sym typeface="Wingdings" pitchFamily="2" charset="2"/>
                      </a:rPr>
                      <m:t>)</m:t>
                    </m:r>
                  </m:oMath>
                </a14:m>
                <a:r>
                  <a:rPr lang="es-ES" sz="2600" dirty="0">
                    <a:sym typeface="Wingdings" pitchFamily="2" charset="2"/>
                  </a:rPr>
                  <a:t> son dos variables aleatorias independientes y </a:t>
                </a:r>
                <a14:m>
                  <m:oMath xmlns:m="http://schemas.openxmlformats.org/officeDocument/2006/math">
                    <m:r>
                      <a:rPr lang="es-MX" sz="2600" i="1">
                        <a:latin typeface="Cambria Math" panose="02040503050406030204" pitchFamily="18" charset="0"/>
                        <a:sym typeface="Wingdings" pitchFamily="2" charset="2"/>
                      </a:rPr>
                      <m:t>𝑋</m:t>
                    </m:r>
                    <m:r>
                      <a:rPr lang="es-MX" sz="2600" i="1">
                        <a:latin typeface="Cambria Math" panose="02040503050406030204" pitchFamily="18" charset="0"/>
                        <a:sym typeface="Wingdings" pitchFamily="2" charset="2"/>
                      </a:rPr>
                      <m:t>=</m:t>
                    </m:r>
                    <m:sSub>
                      <m:sSubPr>
                        <m:ctrlPr>
                          <a:rPr lang="es-MX" sz="2600" i="1">
                            <a:latin typeface="Cambria Math" panose="02040503050406030204" pitchFamily="18" charset="0"/>
                            <a:sym typeface="Wingdings" pitchFamily="2" charset="2"/>
                          </a:rPr>
                        </m:ctrlPr>
                      </m:sSubPr>
                      <m:e>
                        <m:r>
                          <a:rPr lang="es-MX" sz="2600" i="1">
                            <a:latin typeface="Cambria Math" panose="02040503050406030204" pitchFamily="18" charset="0"/>
                            <a:sym typeface="Wingdings" pitchFamily="2" charset="2"/>
                          </a:rPr>
                          <m:t>𝑋</m:t>
                        </m:r>
                      </m:e>
                      <m:sub>
                        <m:r>
                          <a:rPr lang="es-MX" sz="2600" i="1">
                            <a:latin typeface="Cambria Math" panose="02040503050406030204" pitchFamily="18" charset="0"/>
                            <a:sym typeface="Wingdings" pitchFamily="2" charset="2"/>
                          </a:rPr>
                          <m:t>1</m:t>
                        </m:r>
                      </m:sub>
                    </m:sSub>
                    <m:r>
                      <a:rPr lang="es-MX" sz="2600" i="1">
                        <a:latin typeface="Cambria Math" panose="02040503050406030204" pitchFamily="18" charset="0"/>
                        <a:sym typeface="Wingdings" pitchFamily="2" charset="2"/>
                      </a:rPr>
                      <m:t>+</m:t>
                    </m:r>
                    <m:sSub>
                      <m:sSubPr>
                        <m:ctrlPr>
                          <a:rPr lang="es-MX" sz="2600" i="1">
                            <a:latin typeface="Cambria Math" panose="02040503050406030204" pitchFamily="18" charset="0"/>
                            <a:sym typeface="Wingdings" pitchFamily="2" charset="2"/>
                          </a:rPr>
                        </m:ctrlPr>
                      </m:sSubPr>
                      <m:e>
                        <m:r>
                          <a:rPr lang="es-MX" sz="2600" i="1">
                            <a:latin typeface="Cambria Math" panose="02040503050406030204" pitchFamily="18" charset="0"/>
                            <a:sym typeface="Wingdings" pitchFamily="2" charset="2"/>
                          </a:rPr>
                          <m:t>𝑋</m:t>
                        </m:r>
                      </m:e>
                      <m:sub>
                        <m:r>
                          <a:rPr lang="es-MX" sz="2600" i="1">
                            <a:latin typeface="Cambria Math" panose="02040503050406030204" pitchFamily="18" charset="0"/>
                            <a:sym typeface="Wingdings" pitchFamily="2" charset="2"/>
                          </a:rPr>
                          <m:t>2</m:t>
                        </m:r>
                      </m:sub>
                    </m:sSub>
                  </m:oMath>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MX" sz="2600" b="0" i="1" smtClean="0">
                          <a:latin typeface="Cambria Math" panose="02040503050406030204" pitchFamily="18" charset="0"/>
                          <a:sym typeface="Wingdings" pitchFamily="2" charset="2"/>
                        </a:rPr>
                        <m:t>𝑋</m:t>
                      </m:r>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𝑃𝑠</m:t>
                      </m:r>
                      <m:r>
                        <a:rPr lang="es-MX" sz="2600" b="0" i="1" smtClean="0">
                          <a:latin typeface="Cambria Math" panose="02040503050406030204" pitchFamily="18" charset="0"/>
                          <a:sym typeface="Wingdings" pitchFamily="2" charset="2"/>
                        </a:rPr>
                        <m:t>(</m:t>
                      </m:r>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𝜆</m:t>
                          </m:r>
                        </m:e>
                        <m:sub>
                          <m:r>
                            <a:rPr lang="es-MX" sz="2600" b="0" i="1" smtClean="0">
                              <a:latin typeface="Cambria Math" panose="02040503050406030204" pitchFamily="18" charset="0"/>
                              <a:sym typeface="Wingdings" pitchFamily="2" charset="2"/>
                            </a:rPr>
                            <m:t>1</m:t>
                          </m:r>
                        </m:sub>
                      </m:sSub>
                      <m:r>
                        <a:rPr lang="es-MX" sz="2600" b="0" i="1" smtClean="0">
                          <a:latin typeface="Cambria Math" panose="02040503050406030204" pitchFamily="18" charset="0"/>
                          <a:sym typeface="Wingdings" pitchFamily="2" charset="2"/>
                        </a:rPr>
                        <m:t>+</m:t>
                      </m:r>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𝜆</m:t>
                          </m:r>
                        </m:e>
                        <m:sub>
                          <m:r>
                            <a:rPr lang="es-MX" sz="2600" b="0" i="1" smtClean="0">
                              <a:latin typeface="Cambria Math" panose="02040503050406030204" pitchFamily="18" charset="0"/>
                              <a:sym typeface="Wingdings" pitchFamily="2" charset="2"/>
                            </a:rPr>
                            <m:t>2</m:t>
                          </m:r>
                        </m:sub>
                      </m:sSub>
                      <m:r>
                        <a:rPr lang="es-MX" sz="2600" b="0" i="1" smtClean="0">
                          <a:latin typeface="Cambria Math" panose="02040503050406030204" pitchFamily="18" charset="0"/>
                          <a:sym typeface="Wingdings" pitchFamily="2" charset="2"/>
                        </a:rPr>
                        <m:t>)</m:t>
                      </m:r>
                    </m:oMath>
                  </m:oMathPara>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r>
                  <a:rPr lang="es-ES" sz="2600" dirty="0">
                    <a:sym typeface="Wingdings" pitchFamily="2" charset="2"/>
                  </a:rPr>
                  <a:t>En el caso general, si tenemos n variables aleatorias independientes que siguen distribuciones de Poisson, el resultado de su suma </a:t>
                </a:r>
                <a14:m>
                  <m:oMath xmlns:m="http://schemas.openxmlformats.org/officeDocument/2006/math">
                    <m:sSub>
                      <m:sSubPr>
                        <m:ctrlPr>
                          <a:rPr lang="es-MX" sz="2600" i="1">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r>
                          <a:rPr lang="es-MX" sz="2600" b="0" i="1" smtClean="0">
                            <a:latin typeface="Cambria Math" panose="02040503050406030204" pitchFamily="18" charset="0"/>
                            <a:sym typeface="Wingdings" pitchFamily="2" charset="2"/>
                          </a:rPr>
                          <m:t>= </m:t>
                        </m:r>
                        <m:r>
                          <a:rPr lang="es-MX" sz="2600" i="1">
                            <a:latin typeface="Cambria Math" panose="02040503050406030204" pitchFamily="18" charset="0"/>
                            <a:sym typeface="Wingdings" pitchFamily="2" charset="2"/>
                          </a:rPr>
                          <m:t>𝑋</m:t>
                        </m:r>
                      </m:e>
                      <m:sub>
                        <m:r>
                          <a:rPr lang="es-MX" sz="2600" i="1">
                            <a:latin typeface="Cambria Math" panose="02040503050406030204" pitchFamily="18" charset="0"/>
                            <a:sym typeface="Wingdings" pitchFamily="2" charset="2"/>
                          </a:rPr>
                          <m:t>1</m:t>
                        </m:r>
                      </m:sub>
                    </m:sSub>
                    <m:r>
                      <a:rPr lang="es-MX" sz="2600" i="1">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m:t>
                    </m:r>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𝑛</m:t>
                        </m:r>
                      </m:sub>
                    </m:sSub>
                  </m:oMath>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MX" sz="2600" b="0" i="1" smtClean="0">
                          <a:latin typeface="Cambria Math" panose="02040503050406030204" pitchFamily="18" charset="0"/>
                          <a:sym typeface="Wingdings" pitchFamily="2" charset="2"/>
                        </a:rPr>
                        <m:t>𝑋</m:t>
                      </m:r>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𝑃𝑠</m:t>
                      </m:r>
                      <m:r>
                        <a:rPr lang="es-MX" sz="2600" b="0" i="1" smtClean="0">
                          <a:latin typeface="Cambria Math" panose="02040503050406030204" pitchFamily="18" charset="0"/>
                          <a:sym typeface="Wingdings" pitchFamily="2" charset="2"/>
                        </a:rPr>
                        <m:t>(</m:t>
                      </m:r>
                      <m:nary>
                        <m:naryPr>
                          <m:chr m:val="∑"/>
                          <m:ctrlPr>
                            <a:rPr lang="es-MX" sz="2600" b="0" i="1" smtClean="0">
                              <a:latin typeface="Cambria Math" panose="02040503050406030204" pitchFamily="18" charset="0"/>
                              <a:sym typeface="Wingdings" pitchFamily="2" charset="2"/>
                            </a:rPr>
                          </m:ctrlPr>
                        </m:naryPr>
                        <m:sub>
                          <m:r>
                            <m:rPr>
                              <m:brk m:alnAt="23"/>
                            </m:rPr>
                            <a:rPr lang="es-MX" sz="2600" b="0" i="1" smtClean="0">
                              <a:latin typeface="Cambria Math" panose="02040503050406030204" pitchFamily="18" charset="0"/>
                              <a:sym typeface="Wingdings" pitchFamily="2" charset="2"/>
                            </a:rPr>
                            <m:t>𝑖</m:t>
                          </m:r>
                          <m:r>
                            <a:rPr lang="es-MX" sz="2600" b="0" i="1" smtClean="0">
                              <a:latin typeface="Cambria Math" panose="02040503050406030204" pitchFamily="18" charset="0"/>
                              <a:sym typeface="Wingdings" pitchFamily="2" charset="2"/>
                            </a:rPr>
                            <m:t>=1</m:t>
                          </m:r>
                        </m:sub>
                        <m:sup>
                          <m:r>
                            <a:rPr lang="es-MX" sz="2600" b="0" i="1" smtClean="0">
                              <a:latin typeface="Cambria Math" panose="02040503050406030204" pitchFamily="18" charset="0"/>
                              <a:sym typeface="Wingdings" pitchFamily="2" charset="2"/>
                            </a:rPr>
                            <m:t>𝑛</m:t>
                          </m:r>
                        </m:sup>
                        <m:e>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𝜆</m:t>
                              </m:r>
                            </m:e>
                            <m:sub>
                              <m:r>
                                <a:rPr lang="es-MX" sz="2600" b="0" i="1" smtClean="0">
                                  <a:latin typeface="Cambria Math" panose="02040503050406030204" pitchFamily="18" charset="0"/>
                                  <a:sym typeface="Wingdings" pitchFamily="2" charset="2"/>
                                </a:rPr>
                                <m:t>𝑖</m:t>
                              </m:r>
                            </m:sub>
                          </m:sSub>
                          <m:r>
                            <a:rPr lang="es-MX" sz="2600" b="0" i="1" smtClean="0">
                              <a:latin typeface="Cambria Math" panose="02040503050406030204" pitchFamily="18" charset="0"/>
                              <a:sym typeface="Wingdings" pitchFamily="2" charset="2"/>
                            </a:rPr>
                            <m:t>)</m:t>
                          </m:r>
                        </m:e>
                      </m:nary>
                    </m:oMath>
                  </m:oMathPara>
                </a14:m>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582" r="-2850" b="-5444"/>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29</a:t>
            </a:fld>
            <a:endParaRPr lang="es-ES" noProof="1"/>
          </a:p>
        </p:txBody>
      </p:sp>
    </p:spTree>
    <p:extLst>
      <p:ext uri="{BB962C8B-B14F-4D97-AF65-F5344CB8AC3E}">
        <p14:creationId xmlns:p14="http://schemas.microsoft.com/office/powerpoint/2010/main" val="3940972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¿Qué vamos a ver en esta presentación?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Nos vamos a centrar en estudiar algunas distribuciones de probabilidad asociadas a variables aleatorias, que surgen habitualmente en la práctica</a:t>
            </a:r>
          </a:p>
          <a:p>
            <a:pPr lvl="1"/>
            <a:r>
              <a:rPr lang="es-ES" sz="2800" dirty="0">
                <a:sym typeface="Wingdings" pitchFamily="2" charset="2"/>
              </a:rPr>
              <a:t>Al surgir habitualmente en la práctica, han sido muy estudiadas y contamos con muchos resultados interesantes y caracterizaciones que podemos aplicar directamente en la práctica</a:t>
            </a:r>
          </a:p>
          <a:p>
            <a:pPr lvl="1"/>
            <a:r>
              <a:rPr lang="es-ES" sz="2800" dirty="0">
                <a:sym typeface="Wingdings" pitchFamily="2" charset="2"/>
              </a:rPr>
              <a:t>Más concretamente estudiaremos dos:</a:t>
            </a:r>
          </a:p>
          <a:p>
            <a:pPr lvl="2"/>
            <a:r>
              <a:rPr lang="es-ES" sz="2800" dirty="0">
                <a:sym typeface="Wingdings" pitchFamily="2" charset="2"/>
              </a:rPr>
              <a:t>Distribución Binomial</a:t>
            </a:r>
          </a:p>
          <a:p>
            <a:pPr lvl="2"/>
            <a:r>
              <a:rPr lang="es-ES" sz="2800" dirty="0">
                <a:sym typeface="Wingdings" pitchFamily="2" charset="2"/>
              </a:rPr>
              <a:t>Distribución de </a:t>
            </a:r>
            <a:r>
              <a:rPr lang="es-ES" sz="2800" dirty="0" err="1">
                <a:sym typeface="Wingdings" pitchFamily="2" charset="2"/>
              </a:rPr>
              <a:t>Poisson</a:t>
            </a:r>
            <a:endParaRPr lang="es-ES" sz="28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a:t>
            </a:fld>
            <a:endParaRPr lang="es-ES" noProof="1"/>
          </a:p>
        </p:txBody>
      </p:sp>
    </p:spTree>
    <p:extLst>
      <p:ext uri="{BB962C8B-B14F-4D97-AF65-F5344CB8AC3E}">
        <p14:creationId xmlns:p14="http://schemas.microsoft.com/office/powerpoint/2010/main" val="166015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Relación binomial-poisson</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MX" sz="2800" dirty="0">
                    <a:sym typeface="Wingdings" pitchFamily="2" charset="2"/>
                  </a:rPr>
                  <a:t>Se puede demostrar que cuando </a:t>
                </a:r>
                <a14:m>
                  <m:oMath xmlns:m="http://schemas.openxmlformats.org/officeDocument/2006/math">
                    <m:r>
                      <a:rPr lang="es-MX" sz="2800" b="0" i="1" smtClean="0">
                        <a:latin typeface="Cambria Math" panose="02040503050406030204" pitchFamily="18" charset="0"/>
                        <a:sym typeface="Wingdings" pitchFamily="2" charset="2"/>
                      </a:rPr>
                      <m:t>𝑛</m:t>
                    </m:r>
                    <m:r>
                      <a:rPr lang="es-MX" sz="2800" b="0" i="1" smtClean="0">
                        <a:latin typeface="Cambria Math" panose="02040503050406030204" pitchFamily="18" charset="0"/>
                        <a:sym typeface="Wingdings" pitchFamily="2" charset="2"/>
                      </a:rPr>
                      <m:t>→∞</m:t>
                    </m:r>
                  </m:oMath>
                </a14:m>
                <a:r>
                  <a:rPr lang="es-ES" sz="2600" dirty="0">
                    <a:sym typeface="Wingdings" pitchFamily="2" charset="2"/>
                  </a:rPr>
                  <a:t> y </a:t>
                </a:r>
                <a14:m>
                  <m:oMath xmlns:m="http://schemas.openxmlformats.org/officeDocument/2006/math">
                    <m:r>
                      <a:rPr lang="es-MX" sz="2600" b="0" i="1" smtClean="0">
                        <a:latin typeface="Cambria Math" panose="02040503050406030204" pitchFamily="18" charset="0"/>
                        <a:sym typeface="Wingdings" pitchFamily="2" charset="2"/>
                      </a:rPr>
                      <m:t>𝑝</m:t>
                    </m:r>
                    <m:r>
                      <a:rPr lang="es-MX" sz="2600" b="0" i="1" smtClean="0">
                        <a:latin typeface="Cambria Math" panose="02040503050406030204" pitchFamily="18" charset="0"/>
                        <a:sym typeface="Wingdings" pitchFamily="2" charset="2"/>
                      </a:rPr>
                      <m:t>→0</m:t>
                    </m:r>
                  </m:oMath>
                </a14:m>
                <a:r>
                  <a:rPr lang="es-ES" sz="2600" dirty="0">
                    <a:sym typeface="Wingdings" pitchFamily="2" charset="2"/>
                  </a:rPr>
                  <a:t> la distribución de probabilidad Bi(</a:t>
                </a:r>
                <a:r>
                  <a:rPr lang="es-ES" sz="2600" dirty="0" err="1">
                    <a:sym typeface="Wingdings" pitchFamily="2" charset="2"/>
                  </a:rPr>
                  <a:t>n,p</a:t>
                </a:r>
                <a:r>
                  <a:rPr lang="es-ES" sz="2600" dirty="0">
                    <a:sym typeface="Wingdings" pitchFamily="2" charset="2"/>
                  </a:rPr>
                  <a:t>) y </a:t>
                </a:r>
                <a:r>
                  <a:rPr lang="es-ES" sz="2600" dirty="0" err="1">
                    <a:sym typeface="Wingdings" pitchFamily="2" charset="2"/>
                  </a:rPr>
                  <a:t>Ps</a:t>
                </a:r>
                <a:r>
                  <a:rPr lang="es-ES" sz="2600" dirty="0">
                    <a:sym typeface="Wingdings" pitchFamily="2" charset="2"/>
                  </a:rPr>
                  <a:t>(</a:t>
                </a:r>
                <a14:m>
                  <m:oMath xmlns:m="http://schemas.openxmlformats.org/officeDocument/2006/math">
                    <m:r>
                      <a:rPr lang="es-MX" sz="2600" i="1">
                        <a:latin typeface="Cambria Math" panose="02040503050406030204" pitchFamily="18" charset="0"/>
                        <a:sym typeface="Wingdings" pitchFamily="2" charset="2"/>
                      </a:rPr>
                      <m:t>𝜆</m:t>
                    </m:r>
                    <m:r>
                      <a:rPr lang="es-MX" sz="2600" i="1">
                        <a:latin typeface="Cambria Math" panose="02040503050406030204" pitchFamily="18" charset="0"/>
                        <a:sym typeface="Wingdings" pitchFamily="2" charset="2"/>
                      </a:rPr>
                      <m:t> </m:t>
                    </m:r>
                  </m:oMath>
                </a14:m>
                <a:r>
                  <a:rPr lang="es-ES" sz="2600" dirty="0">
                    <a:sym typeface="Wingdings" pitchFamily="2" charset="2"/>
                  </a:rPr>
                  <a:t>=np) coinciden en su función de probabilidad.</a:t>
                </a:r>
              </a:p>
              <a:p>
                <a:pPr marL="276225" lvl="1" indent="0">
                  <a:buNone/>
                </a:pPr>
                <a:endParaRPr lang="es-ES" sz="2600" dirty="0">
                  <a:sym typeface="Wingdings" pitchFamily="2" charset="2"/>
                </a:endParaRPr>
              </a:p>
              <a:p>
                <a:pPr marL="276225" lvl="1" indent="0">
                  <a:buNone/>
                </a:pPr>
                <a:r>
                  <a:rPr lang="es-ES" sz="2600" dirty="0">
                    <a:sym typeface="Wingdings" pitchFamily="2" charset="2"/>
                  </a:rPr>
                  <a:t>El resultado práctica es que a medida que n sea más grande y p más pequeño, más se asemejan ambas distribuciones de probabilidad. En general, cuando </a:t>
                </a:r>
                <a14:m>
                  <m:oMath xmlns:m="http://schemas.openxmlformats.org/officeDocument/2006/math">
                    <m:r>
                      <a:rPr lang="es-MX" sz="2600" b="0" i="1" smtClean="0">
                        <a:latin typeface="Cambria Math" panose="02040503050406030204" pitchFamily="18" charset="0"/>
                        <a:sym typeface="Wingdings" pitchFamily="2" charset="2"/>
                      </a:rPr>
                      <m:t>𝑛</m:t>
                    </m:r>
                    <m:r>
                      <a:rPr lang="es-MX" sz="2600" b="0" i="1" smtClean="0">
                        <a:latin typeface="Cambria Math" panose="02040503050406030204" pitchFamily="18" charset="0"/>
                        <a:sym typeface="Wingdings" pitchFamily="2" charset="2"/>
                      </a:rPr>
                      <m:t>≥30</m:t>
                    </m:r>
                  </m:oMath>
                </a14:m>
                <a:r>
                  <a:rPr lang="es-ES" sz="2600" dirty="0">
                    <a:sym typeface="Wingdings" pitchFamily="2" charset="2"/>
                  </a:rPr>
                  <a:t> y </a:t>
                </a:r>
                <a14:m>
                  <m:oMath xmlns:m="http://schemas.openxmlformats.org/officeDocument/2006/math">
                    <m:r>
                      <a:rPr lang="es-MX" sz="2600" b="0" i="1" smtClean="0">
                        <a:latin typeface="Cambria Math" panose="02040503050406030204" pitchFamily="18" charset="0"/>
                        <a:sym typeface="Wingdings" pitchFamily="2" charset="2"/>
                      </a:rPr>
                      <m:t>𝑝</m:t>
                    </m:r>
                    <m:r>
                      <a:rPr lang="es-MX" sz="2600" b="0" i="1" smtClean="0">
                        <a:latin typeface="Cambria Math" panose="02040503050406030204" pitchFamily="18" charset="0"/>
                        <a:sym typeface="Wingdings" pitchFamily="2" charset="2"/>
                      </a:rPr>
                      <m:t>≤0.1</m:t>
                    </m:r>
                  </m:oMath>
                </a14:m>
                <a:r>
                  <a:rPr lang="es-ES" sz="2600" dirty="0">
                    <a:sym typeface="Wingdings" pitchFamily="2" charset="2"/>
                  </a:rPr>
                  <a:t> se considera que una Poisson es una excelente aproximación a una Binomial</a:t>
                </a:r>
              </a:p>
              <a:p>
                <a:pPr marL="276225" lvl="1" indent="0">
                  <a:buNone/>
                </a:pPr>
                <a14:m>
                  <m:oMathPara xmlns:m="http://schemas.openxmlformats.org/officeDocument/2006/math">
                    <m:oMathParaPr>
                      <m:jc m:val="centerGroup"/>
                    </m:oMathParaPr>
                    <m:oMath xmlns:m="http://schemas.openxmlformats.org/officeDocument/2006/math">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1</m:t>
                          </m:r>
                        </m:sub>
                      </m:sSub>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𝐵𝑖</m:t>
                      </m:r>
                      <m:d>
                        <m:dPr>
                          <m:ctrlPr>
                            <a:rPr lang="es-MX" sz="2600" b="0" i="1" smtClean="0">
                              <a:latin typeface="Cambria Math" panose="02040503050406030204" pitchFamily="18" charset="0"/>
                              <a:sym typeface="Wingdings" pitchFamily="2" charset="2"/>
                            </a:rPr>
                          </m:ctrlPr>
                        </m:dPr>
                        <m:e>
                          <m:r>
                            <a:rPr lang="es-MX" sz="2600" b="0" i="1" smtClean="0">
                              <a:latin typeface="Cambria Math" panose="02040503050406030204" pitchFamily="18" charset="0"/>
                              <a:sym typeface="Wingdings" pitchFamily="2" charset="2"/>
                            </a:rPr>
                            <m:t>𝑛</m:t>
                          </m:r>
                          <m:r>
                            <a:rPr lang="es-MX" sz="2600" b="0" i="1" smtClean="0">
                              <a:latin typeface="Cambria Math" panose="02040503050406030204" pitchFamily="18" charset="0"/>
                              <a:sym typeface="Wingdings" pitchFamily="2" charset="2"/>
                            </a:rPr>
                            <m:t>=50, </m:t>
                          </m:r>
                          <m:r>
                            <a:rPr lang="es-MX" sz="2600" b="0" i="1" smtClean="0">
                              <a:latin typeface="Cambria Math" panose="02040503050406030204" pitchFamily="18" charset="0"/>
                              <a:sym typeface="Wingdings" pitchFamily="2" charset="2"/>
                            </a:rPr>
                            <m:t>𝑝</m:t>
                          </m:r>
                          <m:r>
                            <a:rPr lang="es-MX" sz="2600" b="0" i="1" smtClean="0">
                              <a:latin typeface="Cambria Math" panose="02040503050406030204" pitchFamily="18" charset="0"/>
                              <a:sym typeface="Wingdings" pitchFamily="2" charset="2"/>
                            </a:rPr>
                            <m:t>=0.05</m:t>
                          </m:r>
                        </m:e>
                      </m:d>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𝑦</m:t>
                      </m:r>
                      <m:r>
                        <a:rPr lang="es-MX" sz="2600" b="0" i="1" smtClean="0">
                          <a:latin typeface="Cambria Math" panose="02040503050406030204" pitchFamily="18" charset="0"/>
                          <a:sym typeface="Wingdings" pitchFamily="2" charset="2"/>
                        </a:rPr>
                        <m:t>  </m:t>
                      </m:r>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2</m:t>
                          </m:r>
                        </m:sub>
                      </m:sSub>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𝑃𝑠</m:t>
                      </m:r>
                      <m:r>
                        <a:rPr lang="es-MX"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𝜆</m:t>
                      </m:r>
                      <m:r>
                        <a:rPr lang="es-MX" sz="2600" b="0" i="1" smtClean="0">
                          <a:latin typeface="Cambria Math" panose="02040503050406030204" pitchFamily="18" charset="0"/>
                          <a:sym typeface="Wingdings" pitchFamily="2" charset="2"/>
                        </a:rPr>
                        <m:t>=50∗0.05)</m:t>
                      </m:r>
                    </m:oMath>
                  </m:oMathPara>
                </a14:m>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MX" sz="2600" b="0" i="1" smtClean="0">
                          <a:latin typeface="Cambria Math" panose="02040503050406030204" pitchFamily="18" charset="0"/>
                          <a:sym typeface="Wingdings" pitchFamily="2" charset="2"/>
                        </a:rPr>
                        <m:t>𝑃</m:t>
                      </m:r>
                      <m:d>
                        <m:dPr>
                          <m:ctrlPr>
                            <a:rPr lang="es-MX" sz="2600" b="0" i="1" smtClean="0">
                              <a:latin typeface="Cambria Math" panose="02040503050406030204" pitchFamily="18" charset="0"/>
                              <a:sym typeface="Wingdings" pitchFamily="2" charset="2"/>
                            </a:rPr>
                          </m:ctrlPr>
                        </m:dPr>
                        <m:e>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1</m:t>
                              </m:r>
                            </m:sub>
                          </m:sSub>
                          <m:r>
                            <a:rPr lang="es-MX" sz="2600" b="0" i="1" smtClean="0">
                              <a:latin typeface="Cambria Math" panose="02040503050406030204" pitchFamily="18" charset="0"/>
                              <a:sym typeface="Wingdings" pitchFamily="2" charset="2"/>
                            </a:rPr>
                            <m:t>=3</m:t>
                          </m:r>
                        </m:e>
                      </m:d>
                      <m:r>
                        <a:rPr lang="es-MX" sz="2600" b="0" i="1" smtClean="0">
                          <a:latin typeface="Cambria Math" panose="02040503050406030204" pitchFamily="18" charset="0"/>
                          <a:sym typeface="Wingdings" pitchFamily="2" charset="2"/>
                        </a:rPr>
                        <m:t>=0.2198               </m:t>
                      </m:r>
                      <m:r>
                        <a:rPr lang="es-MX" sz="2600" b="0" i="1" smtClean="0">
                          <a:latin typeface="Cambria Math" panose="02040503050406030204" pitchFamily="18" charset="0"/>
                          <a:sym typeface="Wingdings" pitchFamily="2" charset="2"/>
                        </a:rPr>
                        <m:t>𝑃</m:t>
                      </m:r>
                      <m:d>
                        <m:dPr>
                          <m:ctrlPr>
                            <a:rPr lang="es-MX" sz="2600" b="0" i="1" smtClean="0">
                              <a:latin typeface="Cambria Math" panose="02040503050406030204" pitchFamily="18" charset="0"/>
                              <a:sym typeface="Wingdings" pitchFamily="2" charset="2"/>
                            </a:rPr>
                          </m:ctrlPr>
                        </m:dPr>
                        <m:e>
                          <m:sSub>
                            <m:sSubPr>
                              <m:ctrlPr>
                                <a:rPr lang="es-MX" sz="2600" b="0" i="1" smtClean="0">
                                  <a:latin typeface="Cambria Math" panose="02040503050406030204" pitchFamily="18" charset="0"/>
                                  <a:sym typeface="Wingdings" pitchFamily="2" charset="2"/>
                                </a:rPr>
                              </m:ctrlPr>
                            </m:sSubPr>
                            <m:e>
                              <m:r>
                                <a:rPr lang="es-MX" sz="2600" b="0" i="1" smtClean="0">
                                  <a:latin typeface="Cambria Math" panose="02040503050406030204" pitchFamily="18" charset="0"/>
                                  <a:sym typeface="Wingdings" pitchFamily="2" charset="2"/>
                                </a:rPr>
                                <m:t>𝑋</m:t>
                              </m:r>
                            </m:e>
                            <m:sub>
                              <m:r>
                                <a:rPr lang="es-MX" sz="2600" b="0" i="1" smtClean="0">
                                  <a:latin typeface="Cambria Math" panose="02040503050406030204" pitchFamily="18" charset="0"/>
                                  <a:sym typeface="Wingdings" pitchFamily="2" charset="2"/>
                                </a:rPr>
                                <m:t>2</m:t>
                              </m:r>
                            </m:sub>
                          </m:sSub>
                          <m:r>
                            <a:rPr lang="es-MX" sz="2600" b="0" i="1" smtClean="0">
                              <a:latin typeface="Cambria Math" panose="02040503050406030204" pitchFamily="18" charset="0"/>
                              <a:sym typeface="Wingdings" pitchFamily="2" charset="2"/>
                            </a:rPr>
                            <m:t>=3</m:t>
                          </m:r>
                        </m:e>
                      </m:d>
                      <m:r>
                        <a:rPr lang="es-MX" sz="2600" b="0" i="1" smtClean="0">
                          <a:latin typeface="Cambria Math" panose="02040503050406030204" pitchFamily="18" charset="0"/>
                          <a:sym typeface="Wingdings" pitchFamily="2" charset="2"/>
                        </a:rPr>
                        <m:t>=0.2137</m:t>
                      </m:r>
                    </m:oMath>
                  </m:oMathPara>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r>
                  <a:rPr lang="es-ES" sz="2600" b="1" dirty="0">
                    <a:solidFill>
                      <a:srgbClr val="FF0000"/>
                    </a:solidFill>
                    <a:sym typeface="Wingdings" pitchFamily="2" charset="2"/>
                  </a:rPr>
                  <a:t>¡Y sin los cálculos combinatorios de la binomial!</a:t>
                </a: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582" r="-1259" b="-11748"/>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30</a:t>
            </a:fld>
            <a:endParaRPr lang="es-ES" noProof="1"/>
          </a:p>
        </p:txBody>
      </p:sp>
    </p:spTree>
    <p:extLst>
      <p:ext uri="{BB962C8B-B14F-4D97-AF65-F5344CB8AC3E}">
        <p14:creationId xmlns:p14="http://schemas.microsoft.com/office/powerpoint/2010/main" val="3823973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MX" sz="2800" dirty="0"/>
              <a:t>Una fábrica registra el número de accidentes sufridos por sus trabajadores en una semana. Esta variable sigue una distribución de Poisson con parámetro λ=2. </a:t>
            </a:r>
          </a:p>
          <a:p>
            <a:pPr marL="276225" lvl="1" indent="0">
              <a:buNone/>
            </a:pPr>
            <a:r>
              <a:rPr lang="es-MX" sz="2800" dirty="0"/>
              <a:t>¿Cuál es la probabilidad de que ocurra algún accidente en una semana? </a:t>
            </a:r>
          </a:p>
          <a:p>
            <a:pPr marL="276225" lvl="1" indent="0">
              <a:buNone/>
            </a:pPr>
            <a:r>
              <a:rPr lang="es-MX" sz="2800" dirty="0"/>
              <a:t>¿Cuál es la probabilidad de que ocurran 4 accidentes en dos semanas? </a:t>
            </a:r>
          </a:p>
          <a:p>
            <a:pPr marL="276225" lvl="1" indent="0">
              <a:buNone/>
            </a:pPr>
            <a:r>
              <a:rPr lang="es-MX" sz="2800" dirty="0"/>
              <a:t>¿Cuál es la probabilidad de que ocurran 2 accidentes en una semana y otros dos accidentes adicionales en la siguiente semana?</a:t>
            </a:r>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31</a:t>
            </a:fld>
            <a:endParaRPr lang="es-ES" noProof="1"/>
          </a:p>
        </p:txBody>
      </p:sp>
    </p:spTree>
    <p:extLst>
      <p:ext uri="{BB962C8B-B14F-4D97-AF65-F5344CB8AC3E}">
        <p14:creationId xmlns:p14="http://schemas.microsoft.com/office/powerpoint/2010/main" val="2884539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s-ES" dirty="0"/>
              <a:t>¡GRACIAS!</a:t>
            </a:r>
          </a:p>
        </p:txBody>
      </p:sp>
      <p:sp>
        <p:nvSpPr>
          <p:cNvPr id="22" name="Cuadro de texto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ESTADÍSTICA</a:t>
            </a:r>
          </a:p>
          <a:p>
            <a:pPr algn="r" rtl="0">
              <a:lnSpc>
                <a:spcPts val="1400"/>
              </a:lnSpc>
            </a:pPr>
            <a:r>
              <a:rPr lang="es-ES" sz="1600" b="1" spc="-100" dirty="0">
                <a:solidFill>
                  <a:schemeClr val="accent1"/>
                </a:solidFill>
                <a:latin typeface="Corbel" panose="020B0503020204020204" pitchFamily="34" charset="0"/>
              </a:rPr>
              <a:t> </a:t>
            </a:r>
            <a:r>
              <a:rPr lang="es-ES" sz="1600" b="1" spc="-100" dirty="0">
                <a:latin typeface="Corbel" panose="020B0503020204020204" pitchFamily="34" charset="0"/>
              </a:rPr>
              <a:t>UPV</a:t>
            </a:r>
            <a:endParaRPr lang="es-ES" sz="1600" b="1" spc="-100" dirty="0">
              <a:solidFill>
                <a:schemeClr val="tx1"/>
              </a:solidFill>
              <a:latin typeface="Corbel" panose="020B0503020204020204" pitchFamily="34" charset="0"/>
            </a:endParaRPr>
          </a:p>
        </p:txBody>
      </p:sp>
      <p:pic>
        <p:nvPicPr>
          <p:cNvPr id="15" name="Picture 2" descr="Resultado de imagen de upv logo">
            <a:extLst>
              <a:ext uri="{FF2B5EF4-FFF2-40B4-BE49-F238E27FC236}">
                <a16:creationId xmlns:a16="http://schemas.microsoft.com/office/drawing/2014/main" id="{E5E5C1AD-5B52-4207-9DB6-FC34C3995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16381" y="5286880"/>
            <a:ext cx="3670521" cy="12975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6EEE838-29D3-456B-BA26-A2DE064444C0}"/>
              </a:ext>
            </a:extLst>
          </p:cNvPr>
          <p:cNvPicPr>
            <a:picLocks noChangeAspect="1"/>
          </p:cNvPicPr>
          <p:nvPr/>
        </p:nvPicPr>
        <p:blipFill>
          <a:blip r:embed="rId5"/>
          <a:stretch>
            <a:fillRect/>
          </a:stretch>
        </p:blipFill>
        <p:spPr>
          <a:xfrm>
            <a:off x="5783050" y="5361340"/>
            <a:ext cx="2828998" cy="1148665"/>
          </a:xfrm>
          <a:prstGeom prst="rect">
            <a:avLst/>
          </a:prstGeom>
        </p:spPr>
      </p:pic>
      <p:sp>
        <p:nvSpPr>
          <p:cNvPr id="3" name="Text Placeholder 2">
            <a:extLst>
              <a:ext uri="{FF2B5EF4-FFF2-40B4-BE49-F238E27FC236}">
                <a16:creationId xmlns:a16="http://schemas.microsoft.com/office/drawing/2014/main" id="{2783EE5C-7178-4F30-96DF-A76AB8EFC30A}"/>
              </a:ext>
            </a:extLst>
          </p:cNvPr>
          <p:cNvSpPr>
            <a:spLocks noGrp="1"/>
          </p:cNvSpPr>
          <p:nvPr>
            <p:ph type="body" sz="quarter" idx="17"/>
          </p:nvPr>
        </p:nvSpPr>
        <p:spPr/>
        <p:txBody>
          <a:bodyPr/>
          <a:lstStyle/>
          <a:p>
            <a:endParaRPr lang="es-ES" dirty="0"/>
          </a:p>
        </p:txBody>
      </p:sp>
      <p:sp>
        <p:nvSpPr>
          <p:cNvPr id="7" name="Text Placeholder 6">
            <a:extLst>
              <a:ext uri="{FF2B5EF4-FFF2-40B4-BE49-F238E27FC236}">
                <a16:creationId xmlns:a16="http://schemas.microsoft.com/office/drawing/2014/main" id="{65ECE6F6-A57D-4871-B248-207AFE1FE31D}"/>
              </a:ext>
            </a:extLst>
          </p:cNvPr>
          <p:cNvSpPr>
            <a:spLocks noGrp="1"/>
          </p:cNvSpPr>
          <p:nvPr>
            <p:ph type="body" sz="quarter" idx="15"/>
          </p:nvPr>
        </p:nvSpPr>
        <p:spPr/>
        <p:txBody>
          <a:bodyPr/>
          <a:lstStyle/>
          <a:p>
            <a:endParaRPr lang="es-ES"/>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Distribución binomial</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Conceptos y propiedades</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4</a:t>
            </a:fld>
            <a:endParaRPr lang="es-ES"/>
          </a:p>
        </p:txBody>
      </p:sp>
    </p:spTree>
    <p:extLst>
      <p:ext uri="{BB962C8B-B14F-4D97-AF65-F5344CB8AC3E}">
        <p14:creationId xmlns:p14="http://schemas.microsoft.com/office/powerpoint/2010/main" val="301288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Ensayos de bernoulli</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Un ensayo de </a:t>
            </a:r>
            <a:r>
              <a:rPr lang="es-ES" sz="2800" dirty="0" err="1"/>
              <a:t>Bernouilli</a:t>
            </a:r>
            <a:r>
              <a:rPr lang="es-ES" sz="2800" dirty="0"/>
              <a:t> es un experimento cuyo resultado únicamente puede tomar dos posibles valores. Cada uno de estos valores tendrá su propia probabilidad de aparecer.</a:t>
            </a:r>
          </a:p>
          <a:p>
            <a:pPr lvl="1"/>
            <a:r>
              <a:rPr lang="es-ES" sz="2800" dirty="0">
                <a:sym typeface="Wingdings" pitchFamily="2" charset="2"/>
              </a:rPr>
              <a:t>En la vida real te has encontrado algunos ejemplos…</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a:t>
            </a:fld>
            <a:endParaRPr lang="es-ES" noProof="1"/>
          </a:p>
        </p:txBody>
      </p:sp>
      <p:pic>
        <p:nvPicPr>
          <p:cNvPr id="5" name="Imagen 4">
            <a:extLst>
              <a:ext uri="{FF2B5EF4-FFF2-40B4-BE49-F238E27FC236}">
                <a16:creationId xmlns:a16="http://schemas.microsoft.com/office/drawing/2014/main" id="{D3D339C4-FC91-5D45-A5B6-72C79A5A18C0}"/>
              </a:ext>
            </a:extLst>
          </p:cNvPr>
          <p:cNvPicPr>
            <a:picLocks noChangeAspect="1"/>
          </p:cNvPicPr>
          <p:nvPr/>
        </p:nvPicPr>
        <p:blipFill>
          <a:blip r:embed="rId3"/>
          <a:stretch>
            <a:fillRect/>
          </a:stretch>
        </p:blipFill>
        <p:spPr>
          <a:xfrm>
            <a:off x="1131176" y="4012562"/>
            <a:ext cx="1683687" cy="2131698"/>
          </a:xfrm>
          <a:prstGeom prst="rect">
            <a:avLst/>
          </a:prstGeom>
        </p:spPr>
      </p:pic>
      <p:pic>
        <p:nvPicPr>
          <p:cNvPr id="6" name="Imagen 5">
            <a:extLst>
              <a:ext uri="{FF2B5EF4-FFF2-40B4-BE49-F238E27FC236}">
                <a16:creationId xmlns:a16="http://schemas.microsoft.com/office/drawing/2014/main" id="{12582705-8178-4D46-906E-24F5D146A36E}"/>
              </a:ext>
            </a:extLst>
          </p:cNvPr>
          <p:cNvPicPr>
            <a:picLocks noChangeAspect="1"/>
          </p:cNvPicPr>
          <p:nvPr/>
        </p:nvPicPr>
        <p:blipFill>
          <a:blip r:embed="rId4"/>
          <a:stretch>
            <a:fillRect/>
          </a:stretch>
        </p:blipFill>
        <p:spPr>
          <a:xfrm>
            <a:off x="3990206" y="3965572"/>
            <a:ext cx="2971395" cy="2225678"/>
          </a:xfrm>
          <a:prstGeom prst="rect">
            <a:avLst/>
          </a:prstGeom>
        </p:spPr>
      </p:pic>
      <p:pic>
        <p:nvPicPr>
          <p:cNvPr id="7" name="Imagen 6">
            <a:extLst>
              <a:ext uri="{FF2B5EF4-FFF2-40B4-BE49-F238E27FC236}">
                <a16:creationId xmlns:a16="http://schemas.microsoft.com/office/drawing/2014/main" id="{4F153AE2-24F3-2744-BD02-CAA8859A20A2}"/>
              </a:ext>
            </a:extLst>
          </p:cNvPr>
          <p:cNvPicPr>
            <a:picLocks noChangeAspect="1"/>
          </p:cNvPicPr>
          <p:nvPr/>
        </p:nvPicPr>
        <p:blipFill>
          <a:blip r:embed="rId5"/>
          <a:stretch>
            <a:fillRect/>
          </a:stretch>
        </p:blipFill>
        <p:spPr>
          <a:xfrm>
            <a:off x="7628601" y="4004150"/>
            <a:ext cx="2245360" cy="2245360"/>
          </a:xfrm>
          <a:prstGeom prst="rect">
            <a:avLst/>
          </a:prstGeom>
        </p:spPr>
      </p:pic>
    </p:spTree>
    <p:extLst>
      <p:ext uri="{BB962C8B-B14F-4D97-AF65-F5344CB8AC3E}">
        <p14:creationId xmlns:p14="http://schemas.microsoft.com/office/powerpoint/2010/main" val="4193373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Ensayos de bernoulli</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Un ensayo de </a:t>
            </a:r>
            <a:r>
              <a:rPr lang="es-ES" sz="2800" dirty="0" err="1"/>
              <a:t>Bernouilli</a:t>
            </a:r>
            <a:r>
              <a:rPr lang="es-ES" sz="2800" dirty="0"/>
              <a:t> es un experimento cuyo resultado únicamente puede tomar dos posibles valores. Cada uno de estos valores tendrá su propia probabilidad de aparecer.</a:t>
            </a:r>
          </a:p>
          <a:p>
            <a:pPr lvl="1"/>
            <a:r>
              <a:rPr lang="es-ES" sz="2800" dirty="0">
                <a:sym typeface="Wingdings" pitchFamily="2" charset="2"/>
              </a:rPr>
              <a:t>En la vida real te has encontrado algunos ejemplos…</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a:t>
            </a:fld>
            <a:endParaRPr lang="es-ES" noProof="1"/>
          </a:p>
        </p:txBody>
      </p:sp>
      <p:pic>
        <p:nvPicPr>
          <p:cNvPr id="10" name="Imagen 9">
            <a:extLst>
              <a:ext uri="{FF2B5EF4-FFF2-40B4-BE49-F238E27FC236}">
                <a16:creationId xmlns:a16="http://schemas.microsoft.com/office/drawing/2014/main" id="{14FA6A59-ABB6-1443-B723-2154DB1991A6}"/>
              </a:ext>
            </a:extLst>
          </p:cNvPr>
          <p:cNvPicPr>
            <a:picLocks noChangeAspect="1"/>
          </p:cNvPicPr>
          <p:nvPr/>
        </p:nvPicPr>
        <p:blipFill>
          <a:blip r:embed="rId3"/>
          <a:stretch>
            <a:fillRect/>
          </a:stretch>
        </p:blipFill>
        <p:spPr>
          <a:xfrm>
            <a:off x="3967199" y="3867150"/>
            <a:ext cx="3505200" cy="2324100"/>
          </a:xfrm>
          <a:prstGeom prst="rect">
            <a:avLst/>
          </a:prstGeom>
        </p:spPr>
      </p:pic>
      <p:pic>
        <p:nvPicPr>
          <p:cNvPr id="11" name="Imagen 10">
            <a:extLst>
              <a:ext uri="{FF2B5EF4-FFF2-40B4-BE49-F238E27FC236}">
                <a16:creationId xmlns:a16="http://schemas.microsoft.com/office/drawing/2014/main" id="{E82FD969-0D75-4A4C-AB83-0363CBE0E52A}"/>
              </a:ext>
            </a:extLst>
          </p:cNvPr>
          <p:cNvPicPr>
            <a:picLocks noChangeAspect="1"/>
          </p:cNvPicPr>
          <p:nvPr/>
        </p:nvPicPr>
        <p:blipFill>
          <a:blip r:embed="rId4"/>
          <a:stretch>
            <a:fillRect/>
          </a:stretch>
        </p:blipFill>
        <p:spPr>
          <a:xfrm>
            <a:off x="558761" y="4085115"/>
            <a:ext cx="3281676" cy="1888170"/>
          </a:xfrm>
          <a:prstGeom prst="rect">
            <a:avLst/>
          </a:prstGeom>
        </p:spPr>
      </p:pic>
      <p:pic>
        <p:nvPicPr>
          <p:cNvPr id="12" name="Imagen 11">
            <a:extLst>
              <a:ext uri="{FF2B5EF4-FFF2-40B4-BE49-F238E27FC236}">
                <a16:creationId xmlns:a16="http://schemas.microsoft.com/office/drawing/2014/main" id="{181FC688-B6E0-674D-B10D-44757F45CC22}"/>
              </a:ext>
            </a:extLst>
          </p:cNvPr>
          <p:cNvPicPr>
            <a:picLocks noChangeAspect="1"/>
          </p:cNvPicPr>
          <p:nvPr/>
        </p:nvPicPr>
        <p:blipFill>
          <a:blip r:embed="rId5"/>
          <a:stretch>
            <a:fillRect/>
          </a:stretch>
        </p:blipFill>
        <p:spPr>
          <a:xfrm>
            <a:off x="8296135" y="3867150"/>
            <a:ext cx="2921087" cy="1783080"/>
          </a:xfrm>
          <a:prstGeom prst="rect">
            <a:avLst/>
          </a:prstGeom>
        </p:spPr>
      </p:pic>
    </p:spTree>
    <p:extLst>
      <p:ext uri="{BB962C8B-B14F-4D97-AF65-F5344CB8AC3E}">
        <p14:creationId xmlns:p14="http://schemas.microsoft.com/office/powerpoint/2010/main" val="45036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binomial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Cuando en una variable aleatoria X contamos el número de éxitos (o fracasos) si repetimos un ensayo de Bernoulli </a:t>
            </a:r>
            <a:r>
              <a:rPr lang="es-ES" sz="2800" b="1" i="1" dirty="0"/>
              <a:t>n</a:t>
            </a:r>
            <a:r>
              <a:rPr lang="es-ES" sz="2800" dirty="0"/>
              <a:t> veces encontraremos que la distribución de las probabilidades entre 0 y n sigue una distribución Binomial</a:t>
            </a:r>
          </a:p>
          <a:p>
            <a:pPr lvl="1"/>
            <a:r>
              <a:rPr lang="es-ES" sz="2800" dirty="0">
                <a:sym typeface="Wingdings" pitchFamily="2" charset="2"/>
              </a:rPr>
              <a:t>Decimos que esa variable X sigue una distribución Binomial con un número de repeticiones n y probabilidad de éxito </a:t>
            </a:r>
            <a:r>
              <a:rPr lang="es-ES" sz="2800" b="1" i="1" dirty="0">
                <a:sym typeface="Wingdings" pitchFamily="2" charset="2"/>
              </a:rPr>
              <a:t>p</a:t>
            </a:r>
            <a:r>
              <a:rPr lang="es-ES" sz="2800" dirty="0">
                <a:sym typeface="Wingdings" pitchFamily="2" charset="2"/>
              </a:rPr>
              <a:t>, o también escrito como </a:t>
            </a:r>
            <a:r>
              <a:rPr lang="es-ES" sz="2800" b="1" i="1" dirty="0">
                <a:sym typeface="Wingdings" pitchFamily="2" charset="2"/>
              </a:rPr>
              <a:t>X ~ Bi(</a:t>
            </a:r>
            <a:r>
              <a:rPr lang="es-ES" sz="2800" b="1" i="1" dirty="0" err="1">
                <a:sym typeface="Wingdings" pitchFamily="2" charset="2"/>
              </a:rPr>
              <a:t>n,p</a:t>
            </a:r>
            <a:r>
              <a:rPr lang="es-ES" sz="2800" b="1" i="1" dirty="0">
                <a:sym typeface="Wingdings" pitchFamily="2" charset="2"/>
              </a:rPr>
              <a:t>)</a:t>
            </a:r>
          </a:p>
          <a:p>
            <a:pPr lvl="2"/>
            <a:r>
              <a:rPr lang="es-ES" sz="2600" b="1" i="1" dirty="0">
                <a:sym typeface="Wingdings" pitchFamily="2" charset="2"/>
              </a:rPr>
              <a:t>n</a:t>
            </a:r>
            <a:r>
              <a:rPr lang="es-ES" sz="2600" b="1" dirty="0">
                <a:sym typeface="Wingdings" pitchFamily="2" charset="2"/>
              </a:rPr>
              <a:t>: </a:t>
            </a:r>
            <a:r>
              <a:rPr lang="es-ES" sz="2600" dirty="0">
                <a:sym typeface="Wingdings" pitchFamily="2" charset="2"/>
              </a:rPr>
              <a:t>es el número de veces que se repite el ensayo de Bernoulli</a:t>
            </a:r>
          </a:p>
          <a:p>
            <a:pPr lvl="2"/>
            <a:r>
              <a:rPr lang="es-ES" sz="2600" b="1" i="1" dirty="0">
                <a:sym typeface="Wingdings" pitchFamily="2" charset="2"/>
              </a:rPr>
              <a:t>p</a:t>
            </a:r>
            <a:r>
              <a:rPr lang="es-ES" sz="2600" b="1" dirty="0">
                <a:sym typeface="Wingdings" pitchFamily="2" charset="2"/>
              </a:rPr>
              <a:t>: </a:t>
            </a:r>
            <a:r>
              <a:rPr lang="es-ES" sz="2600" dirty="0">
                <a:sym typeface="Wingdings" pitchFamily="2" charset="2"/>
              </a:rPr>
              <a:t>es la probabilidad de que se de el resultado que buscas contar. La probabilidad del otro resultado será </a:t>
            </a:r>
            <a:r>
              <a:rPr lang="es-ES" sz="2600" b="1" i="1" dirty="0">
                <a:sym typeface="Wingdings" pitchFamily="2" charset="2"/>
              </a:rPr>
              <a:t>(1-p)</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a:t>
            </a:fld>
            <a:endParaRPr lang="es-ES" noProof="1"/>
          </a:p>
        </p:txBody>
      </p:sp>
    </p:spTree>
    <p:extLst>
      <p:ext uri="{BB962C8B-B14F-4D97-AF65-F5344CB8AC3E}">
        <p14:creationId xmlns:p14="http://schemas.microsoft.com/office/powerpoint/2010/main" val="27542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probabilidad de la Distribución binomial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276225" lvl="1" indent="0">
                  <a:buNone/>
                </a:pPr>
                <a:r>
                  <a:rPr lang="es-ES" sz="2800" dirty="0">
                    <a:sym typeface="Wingdings" pitchFamily="2" charset="2"/>
                  </a:rPr>
                  <a:t>Si </a:t>
                </a:r>
                <a:r>
                  <a:rPr lang="es-ES" sz="2800" i="1" dirty="0">
                    <a:sym typeface="Wingdings" pitchFamily="2" charset="2"/>
                  </a:rPr>
                  <a:t>X ~ Bi(</a:t>
                </a:r>
                <a:r>
                  <a:rPr lang="es-ES" sz="2800" i="1" dirty="0" err="1">
                    <a:sym typeface="Wingdings" pitchFamily="2" charset="2"/>
                  </a:rPr>
                  <a:t>n,p</a:t>
                </a:r>
                <a:r>
                  <a:rPr lang="es-ES" sz="2800" i="1" dirty="0">
                    <a:sym typeface="Wingdings" pitchFamily="2" charset="2"/>
                  </a:rPr>
                  <a:t>)  </a:t>
                </a:r>
                <a:r>
                  <a:rPr lang="es-ES" sz="2800" dirty="0">
                    <a:sym typeface="Wingdings" pitchFamily="2" charset="2"/>
                  </a:rPr>
                  <a:t>entonces</a:t>
                </a: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 </m:t>
                      </m:r>
                      <m:d>
                        <m:dPr>
                          <m:ctrlPr>
                            <a:rPr lang="es-ES" sz="2600" b="0" i="1" smtClean="0">
                              <a:latin typeface="Cambria Math" panose="02040503050406030204" pitchFamily="18" charset="0"/>
                              <a:sym typeface="Wingdings" pitchFamily="2" charset="2"/>
                            </a:rPr>
                          </m:ctrlPr>
                        </m:dPr>
                        <m:e>
                          <m:m>
                            <m:mPr>
                              <m:mcs>
                                <m:mc>
                                  <m:mcPr>
                                    <m:count m:val="1"/>
                                    <m:mcJc m:val="center"/>
                                  </m:mcPr>
                                </m:mc>
                              </m:mcs>
                              <m:ctrlPr>
                                <a:rPr lang="es-ES" sz="2600" b="0" i="1" smtClean="0">
                                  <a:latin typeface="Cambria Math" panose="02040503050406030204" pitchFamily="18" charset="0"/>
                                  <a:sym typeface="Wingdings" pitchFamily="2" charset="2"/>
                                </a:rPr>
                              </m:ctrlPr>
                            </m:mPr>
                            <m:mr>
                              <m:e>
                                <m:r>
                                  <m:rPr>
                                    <m:brk m:alnAt="7"/>
                                  </m:rPr>
                                  <a:rPr lang="es-ES" sz="2600" b="0" i="1" smtClean="0">
                                    <a:latin typeface="Cambria Math" panose="02040503050406030204" pitchFamily="18" charset="0"/>
                                    <a:sym typeface="Wingdings" pitchFamily="2" charset="2"/>
                                  </a:rPr>
                                  <m:t>𝑛</m:t>
                                </m:r>
                              </m:e>
                            </m:mr>
                            <m:m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mr>
                          </m:m>
                        </m:e>
                      </m:d>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𝑝</m:t>
                          </m:r>
                        </m:e>
                        <m:sup>
                          <m:r>
                            <a:rPr lang="es-ES" sz="2600" b="0" i="1" smtClean="0">
                              <a:latin typeface="Cambria Math" panose="02040503050406030204" pitchFamily="18" charset="0"/>
                              <a:sym typeface="Wingdings" pitchFamily="2" charset="2"/>
                            </a:rPr>
                            <m:t>𝑥</m:t>
                          </m:r>
                        </m:sup>
                      </m:sSup>
                      <m:sSup>
                        <m:sSupPr>
                          <m:ctrlPr>
                            <a:rPr lang="es-ES" sz="2600" b="0" i="1" smtClean="0">
                              <a:latin typeface="Cambria Math" panose="02040503050406030204" pitchFamily="18" charset="0"/>
                              <a:sym typeface="Wingdings" pitchFamily="2" charset="2"/>
                            </a:rPr>
                          </m:ctrlPr>
                        </m:sSupPr>
                        <m:e>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1−</m:t>
                              </m:r>
                              <m:r>
                                <a:rPr lang="es-ES" sz="2600" b="0" i="1" smtClean="0">
                                  <a:latin typeface="Cambria Math" panose="02040503050406030204" pitchFamily="18" charset="0"/>
                                  <a:sym typeface="Wingdings" pitchFamily="2" charset="2"/>
                                </a:rPr>
                                <m:t>𝑝</m:t>
                              </m:r>
                            </m:e>
                          </m:d>
                        </m:e>
                        <m:sup>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m:t>
                          </m:r>
                        </m:num>
                        <m:den>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r>
                            <a:rPr lang="es-ES" sz="2600" b="0" i="1" smtClean="0">
                              <a:latin typeface="Cambria Math" panose="02040503050406030204" pitchFamily="18" charset="0"/>
                              <a:sym typeface="Wingdings" pitchFamily="2" charset="2"/>
                            </a:rPr>
                            <m:t>!</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m:t>
                          </m:r>
                        </m:den>
                      </m:f>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𝑝</m:t>
                          </m:r>
                        </m:e>
                        <m:sup>
                          <m:r>
                            <a:rPr lang="es-ES" sz="2600" b="0" i="1" smtClean="0">
                              <a:latin typeface="Cambria Math" panose="02040503050406030204" pitchFamily="18" charset="0"/>
                              <a:sym typeface="Wingdings" pitchFamily="2" charset="2"/>
                            </a:rPr>
                            <m:t>𝑥</m:t>
                          </m:r>
                        </m:sup>
                      </m:sSup>
                      <m:sSup>
                        <m:sSupPr>
                          <m:ctrlPr>
                            <a:rPr lang="es-ES" sz="2600" b="0" i="1" smtClean="0">
                              <a:latin typeface="Cambria Math" panose="02040503050406030204" pitchFamily="18" charset="0"/>
                              <a:sym typeface="Wingdings" pitchFamily="2" charset="2"/>
                            </a:rPr>
                          </m:ctrlPr>
                        </m:sSupPr>
                        <m:e>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1−</m:t>
                              </m:r>
                              <m:r>
                                <a:rPr lang="es-ES" sz="2600" b="0" i="1" smtClean="0">
                                  <a:latin typeface="Cambria Math" panose="02040503050406030204" pitchFamily="18" charset="0"/>
                                  <a:sym typeface="Wingdings" pitchFamily="2" charset="2"/>
                                </a:rPr>
                                <m:t>𝑝</m:t>
                              </m:r>
                            </m:e>
                          </m:d>
                        </m:e>
                        <m:sup>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sup>
                      </m:sSup>
                    </m:oMath>
                  </m:oMathPara>
                </a14:m>
                <a:endParaRPr lang="es-ES" sz="2600" dirty="0">
                  <a:sym typeface="Wingdings" pitchFamily="2" charset="2"/>
                </a:endParaRPr>
              </a:p>
              <a:p>
                <a:pPr marL="276225" lvl="1" indent="0">
                  <a:buNone/>
                </a:pPr>
                <a:endParaRPr lang="es-ES" sz="2600" dirty="0">
                  <a:sym typeface="Wingdings" pitchFamily="2" charset="2"/>
                </a:endParaRPr>
              </a:p>
              <a:p>
                <a:pPr marL="276225"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𝐹</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𝑖</m:t>
                              </m:r>
                            </m:sub>
                          </m:sSub>
                        </m:e>
                      </m:d>
                      <m:r>
                        <a:rPr lang="es-ES" sz="2600" b="0" i="1" smtClean="0">
                          <a:latin typeface="Cambria Math" panose="02040503050406030204" pitchFamily="18" charset="0"/>
                          <a:sym typeface="Wingdings" pitchFamily="2" charset="2"/>
                        </a:rPr>
                        <m:t>= </m:t>
                      </m:r>
                      <m:nary>
                        <m:naryPr>
                          <m:chr m:val="∑"/>
                          <m:ctrlPr>
                            <a:rPr lang="es-ES" sz="2600" b="0" i="1" smtClean="0">
                              <a:latin typeface="Cambria Math" panose="02040503050406030204" pitchFamily="18" charset="0"/>
                              <a:sym typeface="Wingdings" pitchFamily="2" charset="2"/>
                            </a:rPr>
                          </m:ctrlPr>
                        </m:naryPr>
                        <m:sub>
                          <m:r>
                            <m:rPr>
                              <m:brk m:alnAt="23"/>
                            </m:rPr>
                            <a:rPr lang="es-ES" sz="2600" b="0" i="1" smtClean="0">
                              <a:latin typeface="Cambria Math" panose="02040503050406030204" pitchFamily="18" charset="0"/>
                              <a:sym typeface="Wingdings" pitchFamily="2" charset="2"/>
                            </a:rPr>
                            <m:t>𝑗</m:t>
                          </m:r>
                          <m:r>
                            <a:rPr lang="es-ES" sz="2600" b="0" i="1" smtClean="0">
                              <a:latin typeface="Cambria Math" panose="02040503050406030204" pitchFamily="18" charset="0"/>
                              <a:sym typeface="Wingdings" pitchFamily="2" charset="2"/>
                            </a:rPr>
                            <m:t>=0</m:t>
                          </m:r>
                        </m:sub>
                        <m:sup>
                          <m:r>
                            <a:rPr lang="es-ES" sz="2600" b="0" i="1" smtClean="0">
                              <a:latin typeface="Cambria Math" panose="02040503050406030204" pitchFamily="18" charset="0"/>
                              <a:sym typeface="Wingdings" pitchFamily="2" charset="2"/>
                            </a:rPr>
                            <m:t>𝑖</m:t>
                          </m:r>
                        </m:sup>
                        <m:e>
                          <m:r>
                            <a:rPr lang="es-ES" sz="2600" b="0" i="1" smtClean="0">
                              <a:latin typeface="Cambria Math" panose="02040503050406030204" pitchFamily="18" charset="0"/>
                              <a:sym typeface="Wingdings" pitchFamily="2" charset="2"/>
                            </a:rPr>
                            <m:t>𝑃</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𝑥</m:t>
                              </m:r>
                            </m:e>
                            <m:sub>
                              <m:r>
                                <a:rPr lang="es-ES" sz="2600" b="0" i="1" smtClean="0">
                                  <a:latin typeface="Cambria Math" panose="02040503050406030204" pitchFamily="18" charset="0"/>
                                  <a:sym typeface="Wingdings" pitchFamily="2" charset="2"/>
                                </a:rPr>
                                <m:t>𝑗</m:t>
                              </m:r>
                            </m:sub>
                          </m:sSub>
                          <m:r>
                            <a:rPr lang="es-ES" sz="2600" b="0" i="1" smtClean="0">
                              <a:latin typeface="Cambria Math" panose="02040503050406030204" pitchFamily="18" charset="0"/>
                              <a:sym typeface="Wingdings" pitchFamily="2" charset="2"/>
                            </a:rPr>
                            <m:t>)</m:t>
                          </m:r>
                        </m:e>
                      </m:nary>
                    </m:oMath>
                  </m:oMathPara>
                </a14:m>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3264" b="-17507"/>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8</a:t>
            </a:fld>
            <a:endParaRPr lang="es-ES" noProof="1"/>
          </a:p>
        </p:txBody>
      </p:sp>
    </p:spTree>
    <p:extLst>
      <p:ext uri="{BB962C8B-B14F-4D97-AF65-F5344CB8AC3E}">
        <p14:creationId xmlns:p14="http://schemas.microsoft.com/office/powerpoint/2010/main" val="28579209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binomial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800" dirty="0"/>
              <a:t>Asunciones:</a:t>
            </a:r>
          </a:p>
          <a:p>
            <a:pPr lvl="2"/>
            <a:r>
              <a:rPr lang="es-ES" sz="2400" dirty="0">
                <a:sym typeface="Wingdings" pitchFamily="2" charset="2"/>
              </a:rPr>
              <a:t>Solo hay dos posibles resultados para el experimento y únicamente se produce uno de ellos</a:t>
            </a:r>
          </a:p>
          <a:p>
            <a:pPr lvl="2"/>
            <a:r>
              <a:rPr lang="es-ES" sz="2400" dirty="0">
                <a:sym typeface="Wingdings" pitchFamily="2" charset="2"/>
              </a:rPr>
              <a:t>Cada experimento tiene exactamente la misma probabilidad de éxito (</a:t>
            </a:r>
            <a:r>
              <a:rPr lang="es-ES" sz="2400" i="1" dirty="0">
                <a:sym typeface="Wingdings" pitchFamily="2" charset="2"/>
              </a:rPr>
              <a:t>p</a:t>
            </a:r>
            <a:r>
              <a:rPr lang="es-ES" sz="2400" dirty="0">
                <a:sym typeface="Wingdings" pitchFamily="2" charset="2"/>
              </a:rPr>
              <a:t> no cambia)</a:t>
            </a:r>
          </a:p>
          <a:p>
            <a:pPr lvl="2"/>
            <a:r>
              <a:rPr lang="es-ES" sz="2400" dirty="0">
                <a:sym typeface="Wingdings" pitchFamily="2" charset="2"/>
              </a:rPr>
              <a:t>Cada experimento es mutuamente excluyente  El resultado de un experimento no influye sobre el resultado de los otros experimentos</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9</a:t>
            </a:fld>
            <a:endParaRPr lang="es-ES" noProof="1"/>
          </a:p>
        </p:txBody>
      </p:sp>
    </p:spTree>
    <p:extLst>
      <p:ext uri="{BB962C8B-B14F-4D97-AF65-F5344CB8AC3E}">
        <p14:creationId xmlns:p14="http://schemas.microsoft.com/office/powerpoint/2010/main" val="1630380287"/>
      </p:ext>
    </p:extLst>
  </p:cSld>
  <p:clrMapOvr>
    <a:masterClrMapping/>
  </p:clrMapOvr>
</p:sld>
</file>

<file path=ppt/theme/theme1.xml><?xml version="1.0" encoding="utf-8"?>
<a:theme xmlns:a="http://schemas.openxmlformats.org/drawingml/2006/main" name="Tema de Offic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14_TF67328976" id="{CFA10EA1-FB96-4DF7-9AEA-652009566947}" vid="{942A39ED-054D-487A-BA3A-AD0BCEB3D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tf67328976</Template>
  <TotalTime>0</TotalTime>
  <Words>1406</Words>
  <Application>Microsoft Macintosh PowerPoint</Application>
  <PresentationFormat>Panorámica</PresentationFormat>
  <Paragraphs>198</Paragraphs>
  <Slides>32</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Cambria Math</vt:lpstr>
      <vt:lpstr>Corbel</vt:lpstr>
      <vt:lpstr>Times New Roman</vt:lpstr>
      <vt:lpstr>Wingdings</vt:lpstr>
      <vt:lpstr>Tema de Office</vt:lpstr>
      <vt:lpstr>Distribuciones de probabilidad discretas</vt:lpstr>
      <vt:lpstr>Un breve recordatorio</vt:lpstr>
      <vt:lpstr>¿Qué vamos a ver en esta presentación?</vt:lpstr>
      <vt:lpstr>Distribución binomial</vt:lpstr>
      <vt:lpstr>Ensayos de bernoulli</vt:lpstr>
      <vt:lpstr>Ensayos de bernoulli</vt:lpstr>
      <vt:lpstr>Distribución binomial</vt:lpstr>
      <vt:lpstr>Función de probabilidad de la Distribución binomial</vt:lpstr>
      <vt:lpstr>Distribución binomial</vt:lpstr>
      <vt:lpstr>Ejemplos función probabilidad</vt:lpstr>
      <vt:lpstr>Ejemplos función probabilidad</vt:lpstr>
      <vt:lpstr>problema</vt:lpstr>
      <vt:lpstr>problema</vt:lpstr>
      <vt:lpstr>Media y varianza de una distribución binomial</vt:lpstr>
      <vt:lpstr>problema</vt:lpstr>
      <vt:lpstr>Suma de variables binomiales</vt:lpstr>
      <vt:lpstr>Distribución poisson</vt:lpstr>
      <vt:lpstr>Sucesos en un continuo</vt:lpstr>
      <vt:lpstr>Distribución de poisson</vt:lpstr>
      <vt:lpstr>Función de probabilidad de la Distribución POISSON</vt:lpstr>
      <vt:lpstr>Distribución poisson</vt:lpstr>
      <vt:lpstr>Ejemplos función probabilidad</vt:lpstr>
      <vt:lpstr>problema</vt:lpstr>
      <vt:lpstr>Ábacos de poisson: P(X≤x_i)</vt:lpstr>
      <vt:lpstr>Ábacos de poisson: P(X≤x_i)</vt:lpstr>
      <vt:lpstr>Ábacos de poisson: P(X≤x_i)</vt:lpstr>
      <vt:lpstr>Ábacos de poisson: P(X≤x_i)</vt:lpstr>
      <vt:lpstr>Media y varianza de una distribución poisson</vt:lpstr>
      <vt:lpstr>Suma de variables de poisson independientes</vt:lpstr>
      <vt:lpstr>Relación binomial-poisson</vt:lpstr>
      <vt:lpstr>problema</vt:lpstr>
      <vt:lpstr>¡GRACIAS!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2020-01-22T10:22:58Z</dcterms:created>
  <dcterms:modified xsi:type="dcterms:W3CDTF">2020-02-19T17:02:35Z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